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102" r:id="rId1"/>
  </p:sldMasterIdLst>
  <p:notesMasterIdLst>
    <p:notesMasterId r:id="rId19"/>
  </p:notesMasterIdLst>
  <p:handoutMasterIdLst>
    <p:handoutMasterId r:id="rId20"/>
  </p:handoutMasterIdLst>
  <p:sldIdLst>
    <p:sldId id="353" r:id="rId2"/>
    <p:sldId id="350" r:id="rId3"/>
    <p:sldId id="345" r:id="rId4"/>
    <p:sldId id="354" r:id="rId5"/>
    <p:sldId id="346" r:id="rId6"/>
    <p:sldId id="357" r:id="rId7"/>
    <p:sldId id="358" r:id="rId8"/>
    <p:sldId id="359" r:id="rId9"/>
    <p:sldId id="360" r:id="rId10"/>
    <p:sldId id="362" r:id="rId11"/>
    <p:sldId id="361" r:id="rId12"/>
    <p:sldId id="364" r:id="rId13"/>
    <p:sldId id="366" r:id="rId14"/>
    <p:sldId id="367" r:id="rId15"/>
    <p:sldId id="270" r:id="rId16"/>
    <p:sldId id="355" r:id="rId17"/>
    <p:sldId id="356" r:id="rId18"/>
  </p:sldIdLst>
  <p:sldSz cx="13004800" cy="9753600"/>
  <p:notesSz cx="6858000" cy="9144000"/>
  <p:defaultTextStyle>
    <a:lvl1pPr algn="ctr" defTabSz="58417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589" algn="ctr" defTabSz="58417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176" algn="ctr" defTabSz="58417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765" algn="ctr" defTabSz="58417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354" algn="ctr" defTabSz="58417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2941" algn="ctr" defTabSz="58417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530" algn="ctr" defTabSz="58417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119" algn="ctr" defTabSz="58417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706" algn="ctr" defTabSz="58417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6" autoAdjust="0"/>
    <p:restoredTop sz="58914" autoAdjust="0"/>
  </p:normalViewPr>
  <p:slideViewPr>
    <p:cSldViewPr snapToGrid="0" snapToObjects="1">
      <p:cViewPr varScale="1">
        <p:scale>
          <a:sx n="32" d="100"/>
          <a:sy n="32" d="100"/>
        </p:scale>
        <p:origin x="1320" y="43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-36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Fustino Brothers, Inc.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July 16,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All Right </a:t>
            </a:r>
            <a:r>
              <a:rPr lang="en-US" dirty="0" smtClean="0">
                <a:solidFill>
                  <a:srgbClr val="000000"/>
                </a:solidFill>
              </a:rPr>
              <a:t>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043EC-9EA0-7549-A540-29EF3BF16D4B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99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99672477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76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589" defTabSz="457176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176" defTabSz="457176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765" defTabSz="457176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354" defTabSz="457176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2941" defTabSz="457176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530" defTabSz="457176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119" defTabSz="457176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706" defTabSz="457176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7C6CCFE-0D08-024B-86AF-5B2496446734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August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Effective SEO by Design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Design For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266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7C6CCFE-0D08-024B-86AF-5B249644673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August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Effective SEO by Design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Design For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25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7C6CCFE-0D08-024B-86AF-5B2496446734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August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Effective SEO by Design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Design For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27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7C6CCFE-0D08-024B-86AF-5B2496446734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August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Effective SEO by Design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Design For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09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7C6CCFE-0D08-024B-86AF-5B2496446734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August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Effective SEO by Design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Design For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71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7C6CCFE-0D08-024B-86AF-5B2496446734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August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Effective SEO by Design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Design For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25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Gary</a:t>
            </a:r>
          </a:p>
          <a:p>
            <a:r>
              <a:rPr lang="en-US" dirty="0" smtClean="0"/>
              <a:t>Questions</a:t>
            </a:r>
          </a:p>
          <a:p>
            <a:r>
              <a:rPr lang="en-US" dirty="0" smtClean="0"/>
              <a:t>How made have you made $$ to date? </a:t>
            </a:r>
          </a:p>
          <a:p>
            <a:r>
              <a:rPr lang="en-US" dirty="0" smtClean="0"/>
              <a:t>Not yet. But we have instrumented the code to determine exact usage. We need to do more analysis including in app purchases.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How many downloads?</a:t>
            </a:r>
          </a:p>
          <a:p>
            <a:r>
              <a:rPr lang="en-US" dirty="0" smtClean="0"/>
              <a:t>A couple thousand</a:t>
            </a:r>
          </a:p>
          <a:p>
            <a:endParaRPr lang="en-US" dirty="0" smtClean="0"/>
          </a:p>
          <a:p>
            <a:r>
              <a:rPr lang="en-US" dirty="0" smtClean="0"/>
              <a:t>Who</a:t>
            </a:r>
            <a:r>
              <a:rPr lang="en-US" baseline="0" dirty="0" smtClean="0"/>
              <a:t> is your competition? </a:t>
            </a:r>
          </a:p>
          <a:p>
            <a:r>
              <a:rPr lang="en-US" baseline="0" dirty="0" smtClean="0"/>
              <a:t>Not much. Only a handful of rock star apps, why? They don’t want to be in the app business.  The Stones, Bon Jovi to name a few.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do you test?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a team of testers assembled and error reporting tools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Who has Rich played with?</a:t>
            </a:r>
          </a:p>
          <a:p>
            <a:r>
              <a:rPr lang="en-US" baseline="0" dirty="0" smtClean="0"/>
              <a:t>Billy </a:t>
            </a:r>
            <a:r>
              <a:rPr lang="en-US" baseline="0" dirty="0" err="1" smtClean="0"/>
              <a:t>Shean</a:t>
            </a:r>
            <a:r>
              <a:rPr lang="en-US" baseline="0" dirty="0" smtClean="0"/>
              <a:t> (David lee </a:t>
            </a:r>
            <a:r>
              <a:rPr lang="en-US" baseline="0" dirty="0" err="1" smtClean="0"/>
              <a:t>roth</a:t>
            </a:r>
            <a:r>
              <a:rPr lang="en-US" baseline="0" dirty="0" smtClean="0"/>
              <a:t>), Clint Holms, taught Ani DeFranco, James </a:t>
            </a:r>
            <a:r>
              <a:rPr lang="en-US" baseline="0" dirty="0" err="1" smtClean="0"/>
              <a:t>Piorkowski</a:t>
            </a:r>
            <a:r>
              <a:rPr lang="en-US" baseline="0" dirty="0" smtClean="0"/>
              <a:t> Music Professor University of Fredonia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are revenue streams disjoined, consolidate music production houses. Not even all the albums are on their website.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Who is on our list?</a:t>
            </a:r>
          </a:p>
          <a:p>
            <a:r>
              <a:rPr lang="en-US" baseline="0" dirty="0" smtClean="0"/>
              <a:t>Grateful Dead</a:t>
            </a:r>
          </a:p>
          <a:p>
            <a:r>
              <a:rPr lang="en-US" baseline="0" dirty="0" smtClean="0"/>
              <a:t>Justin Timberlake</a:t>
            </a:r>
          </a:p>
          <a:p>
            <a:r>
              <a:rPr lang="en-US" baseline="0" dirty="0" smtClean="0"/>
              <a:t>Jimmy Page</a:t>
            </a:r>
          </a:p>
          <a:p>
            <a:r>
              <a:rPr lang="en-US" baseline="0" dirty="0" smtClean="0"/>
              <a:t>Deep Purple via Richey Blackmore</a:t>
            </a:r>
          </a:p>
          <a:p>
            <a:r>
              <a:rPr lang="en-US" baseline="0" dirty="0" smtClean="0"/>
              <a:t>Martin Barre</a:t>
            </a:r>
          </a:p>
          <a:p>
            <a:r>
              <a:rPr lang="en-US" baseline="0" dirty="0" smtClean="0"/>
              <a:t>Ani DeFranco</a:t>
            </a:r>
          </a:p>
          <a:p>
            <a:r>
              <a:rPr lang="en-US" baseline="0" dirty="0" smtClean="0"/>
              <a:t>Temptations</a:t>
            </a:r>
          </a:p>
          <a:p>
            <a:r>
              <a:rPr lang="en-US" baseline="0" dirty="0" smtClean="0"/>
              <a:t>David Lee Roth via Billy </a:t>
            </a:r>
            <a:r>
              <a:rPr lang="en-US" baseline="0" dirty="0" err="1" smtClean="0"/>
              <a:t>Shean</a:t>
            </a:r>
            <a:endParaRPr lang="en-US" baseline="0" dirty="0" smtClean="0"/>
          </a:p>
          <a:p>
            <a:r>
              <a:rPr lang="en-US" baseline="0" dirty="0" smtClean="0"/>
              <a:t>Gran Funk Railroad</a:t>
            </a:r>
          </a:p>
          <a:p>
            <a:r>
              <a:rPr lang="en-US" baseline="0" dirty="0" smtClean="0"/>
              <a:t>ELP</a:t>
            </a:r>
          </a:p>
          <a:p>
            <a:r>
              <a:rPr lang="en-US" baseline="0" dirty="0" smtClean="0"/>
              <a:t>Rick </a:t>
            </a:r>
            <a:r>
              <a:rPr lang="en-US" baseline="0" dirty="0" err="1" smtClean="0"/>
              <a:t>Darenger</a:t>
            </a:r>
            <a:endParaRPr lang="en-US" baseline="0" dirty="0" smtClean="0"/>
          </a:p>
          <a:p>
            <a:r>
              <a:rPr lang="en-US" baseline="0" dirty="0" smtClean="0"/>
              <a:t>Mike </a:t>
            </a:r>
            <a:r>
              <a:rPr lang="en-US" baseline="0" dirty="0" err="1" smtClean="0"/>
              <a:t>Fulkner</a:t>
            </a:r>
            <a:r>
              <a:rPr lang="en-US" baseline="0" dirty="0" smtClean="0"/>
              <a:t> - Guy that built stage software for Paul McCartney and Bruce Springsteen</a:t>
            </a:r>
          </a:p>
          <a:p>
            <a:r>
              <a:rPr lang="en-US" baseline="0" dirty="0" smtClean="0"/>
              <a:t>Clint Holms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7C6CCFE-0D08-024B-86AF-5B2496446734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August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Effective SEO by Design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Design For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266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7C6CCFE-0D08-024B-86AF-5B2496446734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August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Effective SEO by Design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Design For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17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7C6CCFE-0D08-024B-86AF-5B2496446734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August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Effective SEO by Design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Design For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1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Gary, Russ, Gary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10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Russ</a:t>
            </a:r>
          </a:p>
          <a:p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is the app, main menu, video and discography content and all the app stores</a:t>
            </a:r>
            <a:endParaRPr lang="en-US" dirty="0" smtClean="0"/>
          </a:p>
          <a:p>
            <a:pPr marL="342900" marR="0" indent="-342900" defTabSz="457176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/>
              <a:t>Tools - </a:t>
            </a:r>
            <a:r>
              <a:rPr lang="en-US" baseline="0" dirty="0" smtClean="0"/>
              <a:t>Use shared code. Xamarin, Unity, OutSystems, built on data driven engine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Monitize</a:t>
            </a:r>
            <a:r>
              <a:rPr lang="en-US" sz="2400" dirty="0" smtClean="0"/>
              <a:t>, ads, in app</a:t>
            </a:r>
            <a:r>
              <a:rPr lang="en-US" sz="2400" baseline="0" dirty="0" smtClean="0"/>
              <a:t> purchase, affiliate codes, and donations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Agreement</a:t>
            </a:r>
            <a:r>
              <a:rPr lang="en-US" sz="2400" baseline="0" dirty="0" smtClean="0"/>
              <a:t> with </a:t>
            </a:r>
            <a:r>
              <a:rPr lang="en-US" sz="2400" baseline="0" dirty="0" err="1" smtClean="0"/>
              <a:t>tull</a:t>
            </a:r>
            <a:r>
              <a:rPr lang="en-US" sz="2400" baseline="0" dirty="0" smtClean="0"/>
              <a:t>/</a:t>
            </a:r>
            <a:r>
              <a:rPr lang="en-US" sz="2400" baseline="0" dirty="0" err="1" smtClean="0"/>
              <a:t>ian</a:t>
            </a:r>
            <a:r>
              <a:rPr lang="en-US" sz="2400" baseline="0" dirty="0" smtClean="0"/>
              <a:t> Anderson – they endorse it and we manage the database of content</a:t>
            </a:r>
          </a:p>
          <a:p>
            <a:endParaRPr lang="en-US" sz="2400" dirty="0" smtClean="0"/>
          </a:p>
          <a:p>
            <a:r>
              <a:rPr lang="en-US" baseline="0" dirty="0" smtClean="0"/>
              <a:t>What do they get out of it, more tickets sales and music sales and merchandise, they do not want to be in the app business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7C6CCFE-0D08-024B-86AF-5B2496446734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August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Effective SEO by Design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Design For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266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7C6CCFE-0D08-024B-86AF-5B249644673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August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Effective SEO by Design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Design For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266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7C6CCFE-0D08-024B-86AF-5B2496446734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August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Effective SEO by Design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Design For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17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7C6CCFE-0D08-024B-86AF-5B249644673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August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Effective SEO by Design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Design For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17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7C6CCFE-0D08-024B-86AF-5B2496446734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August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Effective SEO by Design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Design For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17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app purchase – for upsells or related</a:t>
            </a:r>
          </a:p>
          <a:p>
            <a:r>
              <a:rPr lang="en-US" dirty="0" smtClean="0"/>
              <a:t>Affiliate codes</a:t>
            </a:r>
          </a:p>
          <a:p>
            <a:r>
              <a:rPr lang="en-US" dirty="0" smtClean="0"/>
              <a:t>Ads</a:t>
            </a:r>
          </a:p>
          <a:p>
            <a:r>
              <a:rPr lang="en-US" dirty="0" smtClean="0"/>
              <a:t>Donation</a:t>
            </a:r>
          </a:p>
          <a:p>
            <a:r>
              <a:rPr lang="en-US" dirty="0" smtClean="0"/>
              <a:t>Trail/free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7C6CCFE-0D08-024B-86AF-5B249644673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August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Effective SEO by Design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Design For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17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7C6CCFE-0D08-024B-86AF-5B2496446734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August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Effective SEO by Design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Design For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1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stinoBrothers.com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stinoBrothers.com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stinoBrothers.com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stinoBrothers.com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stinoBrothers.com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stinoBrothers.com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stinoBrothers.com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stinoBrothers.com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-1" y="-90853"/>
            <a:ext cx="13004800" cy="1500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9" tIns="65020" rIns="130039" bIns="6502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3733" y="1562100"/>
            <a:ext cx="10728960" cy="2286000"/>
          </a:xfrm>
        </p:spPr>
        <p:txBody>
          <a:bodyPr>
            <a:noAutofit/>
          </a:bodyPr>
          <a:lstStyle>
            <a:lvl1pPr>
              <a:defRPr sz="7200" baseline="0"/>
            </a:lvl1pPr>
          </a:lstStyle>
          <a:p>
            <a:r>
              <a:rPr lang="en-US" dirty="0" smtClean="0"/>
              <a:t>Title Only</a:t>
            </a:r>
            <a:br>
              <a:rPr lang="en-US" dirty="0" smtClean="0"/>
            </a:br>
            <a:r>
              <a:rPr lang="en-US" dirty="0" smtClean="0"/>
              <a:t>Splash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3733" y="6719147"/>
            <a:ext cx="9753600" cy="140885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4000">
                <a:solidFill>
                  <a:schemeClr val="tx2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Foot Note or Comment</a:t>
            </a:r>
            <a:endParaRPr lang="en-US" dirty="0"/>
          </a:p>
        </p:txBody>
      </p:sp>
      <p:pic>
        <p:nvPicPr>
          <p:cNvPr id="11" name="Picture 10" descr="FBI-FallsBottom.jpg"/>
          <p:cNvPicPr>
            <a:picLocks noChangeAspect="1"/>
          </p:cNvPicPr>
          <p:nvPr userDrawn="1"/>
        </p:nvPicPr>
        <p:blipFill rotWithShape="1"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1" r="2566"/>
          <a:stretch/>
        </p:blipFill>
        <p:spPr>
          <a:xfrm>
            <a:off x="-1" y="8715527"/>
            <a:ext cx="12671067" cy="105627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2960" y="8706746"/>
            <a:ext cx="12671067" cy="45719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6" name="Shape 53"/>
          <p:cNvSpPr/>
          <p:nvPr userDrawn="1"/>
        </p:nvSpPr>
        <p:spPr>
          <a:xfrm>
            <a:off x="6799790" y="8754404"/>
            <a:ext cx="5745517" cy="933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7" tIns="50797" rIns="50797" bIns="50797" anchor="ctr">
            <a:spAutoFit/>
          </a:bodyPr>
          <a:lstStyle>
            <a:lvl1pPr>
              <a:defRPr sz="1800"/>
            </a:lvl1pPr>
          </a:lstStyle>
          <a:p>
            <a:pPr lvl="0" algn="r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We Build Powerful Apps!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algn="r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Theme: Learn, Knowledge-Base, Reward</a:t>
            </a:r>
          </a:p>
          <a:p>
            <a:pPr lvl="0" algn="r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All 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Rights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Reserved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57923" y="8994603"/>
            <a:ext cx="108373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200871" y="9083815"/>
            <a:ext cx="4853311" cy="611174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600">
                <a:solidFill>
                  <a:srgbClr val="5B2310"/>
                </a:solidFill>
                <a:effectLst/>
              </a:defRPr>
            </a:lvl1pPr>
          </a:lstStyle>
          <a:p>
            <a:pPr algn="l"/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  <a:hlinkClick r:id="rId3"/>
              </a:rPr>
              <a:t>www.FustinoBrothers.com</a:t>
            </a:r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|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@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FustinoBrothers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FBI:  850.366.3232 | Fax: 1.856.267.1568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1409701"/>
            <a:ext cx="13004799" cy="45719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pic>
        <p:nvPicPr>
          <p:cNvPr id="20" name="Picture 19" descr="FustinoBrothersInc20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76" y="242397"/>
            <a:ext cx="2930890" cy="937884"/>
          </a:xfrm>
          <a:prstGeom prst="rect">
            <a:avLst/>
          </a:prstGeom>
        </p:spPr>
      </p:pic>
      <p:sp>
        <p:nvSpPr>
          <p:cNvPr id="14" name="Shape 52"/>
          <p:cNvSpPr/>
          <p:nvPr userDrawn="1"/>
        </p:nvSpPr>
        <p:spPr>
          <a:xfrm>
            <a:off x="272837" y="8705765"/>
            <a:ext cx="5211078" cy="471918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0797" tIns="50797" rIns="50797" bIns="50797" anchor="ctr">
            <a:spAutoFit/>
          </a:bodyPr>
          <a:lstStyle>
            <a:lvl1pPr>
              <a:defRPr sz="1800"/>
            </a:lvl1pPr>
          </a:lstStyle>
          <a:p>
            <a:pPr lvl="0" algn="l">
              <a:defRPr>
                <a:solidFill>
                  <a:srgbClr val="000000"/>
                </a:solidFill>
              </a:defRPr>
            </a:pPr>
            <a:r>
              <a:rPr sz="2400" b="1" cap="none" spc="0" dirty="0" smtClean="0">
                <a:ln w="3175" cmpd="sng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Fustino Brothers</a:t>
            </a:r>
            <a:r>
              <a:rPr sz="2400" b="1" cap="none" spc="0" dirty="0">
                <a:ln w="3175" cmpd="sng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, Inc.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-1" y="-90853"/>
            <a:ext cx="13004800" cy="1500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9" tIns="65020" rIns="130039" bIns="65020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FBI-FallsBottom.jpg"/>
          <p:cNvPicPr>
            <a:picLocks noChangeAspect="1"/>
          </p:cNvPicPr>
          <p:nvPr userDrawn="1"/>
        </p:nvPicPr>
        <p:blipFill rotWithShape="1"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1" r="2566"/>
          <a:stretch/>
        </p:blipFill>
        <p:spPr>
          <a:xfrm>
            <a:off x="-1" y="8715527"/>
            <a:ext cx="12671067" cy="105627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2960" y="8706746"/>
            <a:ext cx="12671067" cy="45719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6" name="Shape 53"/>
          <p:cNvSpPr/>
          <p:nvPr userDrawn="1"/>
        </p:nvSpPr>
        <p:spPr>
          <a:xfrm>
            <a:off x="6799790" y="8754404"/>
            <a:ext cx="5745517" cy="933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7" tIns="50797" rIns="50797" bIns="50797" anchor="ctr">
            <a:spAutoFit/>
          </a:bodyPr>
          <a:lstStyle>
            <a:lvl1pPr>
              <a:defRPr sz="1800"/>
            </a:lvl1pPr>
          </a:lstStyle>
          <a:p>
            <a:pPr lvl="0" algn="r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We Build Powerful Apps!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algn="r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Theme: Learn, Knowledge-Base, Reward</a:t>
            </a:r>
          </a:p>
          <a:p>
            <a:pPr lvl="0" algn="r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All 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Rights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Reserved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57923" y="8994603"/>
            <a:ext cx="108373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200871" y="9083815"/>
            <a:ext cx="4853311" cy="611174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600">
                <a:solidFill>
                  <a:srgbClr val="5B2310"/>
                </a:solidFill>
                <a:effectLst/>
              </a:defRPr>
            </a:lvl1pPr>
          </a:lstStyle>
          <a:p>
            <a:pPr algn="l"/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  <a:hlinkClick r:id="rId3"/>
              </a:rPr>
              <a:t>www.FustinoBrothers.com</a:t>
            </a:r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|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@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FustinoBrothers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FBI:  850.366.3232 | Fax: 1.856.267.1568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1409701"/>
            <a:ext cx="13004799" cy="45719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83733" y="1638300"/>
            <a:ext cx="9645227" cy="1422400"/>
          </a:xfrm>
        </p:spPr>
        <p:txBody>
          <a:bodyPr/>
          <a:lstStyle/>
          <a:p>
            <a:r>
              <a:rPr lang="en-US" dirty="0" smtClean="0"/>
              <a:t>Two Line Title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83733" y="3084335"/>
            <a:ext cx="10728960" cy="350696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1" name="Picture 20" descr="FustinoBrothersInc20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17" y="242397"/>
            <a:ext cx="2930890" cy="937884"/>
          </a:xfrm>
          <a:prstGeom prst="rect">
            <a:avLst/>
          </a:prstGeom>
        </p:spPr>
      </p:pic>
      <p:sp>
        <p:nvSpPr>
          <p:cNvPr id="20" name="Shape 52"/>
          <p:cNvSpPr/>
          <p:nvPr userDrawn="1"/>
        </p:nvSpPr>
        <p:spPr>
          <a:xfrm>
            <a:off x="272837" y="8705765"/>
            <a:ext cx="5211078" cy="471918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0797" tIns="50797" rIns="50797" bIns="50797" anchor="ctr">
            <a:spAutoFit/>
          </a:bodyPr>
          <a:lstStyle>
            <a:lvl1pPr>
              <a:defRPr sz="1800"/>
            </a:lvl1pPr>
          </a:lstStyle>
          <a:p>
            <a:pPr lvl="0" algn="l">
              <a:defRPr>
                <a:solidFill>
                  <a:srgbClr val="000000"/>
                </a:solidFill>
              </a:defRPr>
            </a:pPr>
            <a:r>
              <a:rPr sz="2400" b="1" cap="none" spc="0" dirty="0" smtClean="0">
                <a:ln w="3175" cmpd="sng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Fustino Brothers</a:t>
            </a:r>
            <a:r>
              <a:rPr sz="2400" b="1" cap="none" spc="0" dirty="0">
                <a:ln w="3175" cmpd="sng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, Inc.</a:t>
            </a:r>
          </a:p>
        </p:txBody>
      </p:sp>
    </p:spTree>
    <p:extLst>
      <p:ext uri="{BB962C8B-B14F-4D97-AF65-F5344CB8AC3E}">
        <p14:creationId xmlns:p14="http://schemas.microsoft.com/office/powerpoint/2010/main" val="108178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Two Line Title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0871" y="9083815"/>
            <a:ext cx="4853311" cy="611174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600">
                <a:solidFill>
                  <a:srgbClr val="5B2310"/>
                </a:solidFill>
                <a:effectLst/>
              </a:defRPr>
            </a:lvl1pPr>
          </a:lstStyle>
          <a:p>
            <a:pPr algn="l"/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  <a:hlinkClick r:id="rId2"/>
              </a:rPr>
              <a:t>www.FustinoBrothers.com</a:t>
            </a:r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|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@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FustinoBrothers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FBI:  850.366.3232 | Fax: 1.856.267.1568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Two Line Title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0871" y="9083815"/>
            <a:ext cx="4853311" cy="611174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600">
                <a:solidFill>
                  <a:srgbClr val="5B2310"/>
                </a:solidFill>
                <a:effectLst/>
              </a:defRPr>
            </a:lvl1pPr>
          </a:lstStyle>
          <a:p>
            <a:pPr algn="l"/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  <a:hlinkClick r:id="rId2"/>
              </a:rPr>
              <a:t>www.FustinoBrothers.com</a:t>
            </a:r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|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@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FustinoBrothers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FBI:  850.366.3232 | Fax: 1.856.267.1568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165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1" y="-90853"/>
            <a:ext cx="13004800" cy="1500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9" tIns="65020" rIns="130039" bIns="6502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3733" y="1600200"/>
            <a:ext cx="10728960" cy="3759199"/>
          </a:xfrm>
        </p:spPr>
        <p:txBody>
          <a:bodyPr anchor="b" anchorCtr="0"/>
          <a:lstStyle>
            <a:lvl1pPr algn="l">
              <a:defRPr sz="7700" b="0" cap="all"/>
            </a:lvl1pPr>
          </a:lstStyle>
          <a:p>
            <a:r>
              <a:rPr lang="en-US" dirty="0" smtClean="0"/>
              <a:t>Important Message or Instructions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3733" y="7044267"/>
            <a:ext cx="9753600" cy="130048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Related Comment</a:t>
            </a:r>
          </a:p>
        </p:txBody>
      </p:sp>
      <p:pic>
        <p:nvPicPr>
          <p:cNvPr id="9" name="Picture 8" descr="FBI-FallsBottom.jpg"/>
          <p:cNvPicPr>
            <a:picLocks noChangeAspect="1"/>
          </p:cNvPicPr>
          <p:nvPr userDrawn="1"/>
        </p:nvPicPr>
        <p:blipFill rotWithShape="1"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1" r="2566"/>
          <a:stretch/>
        </p:blipFill>
        <p:spPr>
          <a:xfrm>
            <a:off x="-1" y="8715527"/>
            <a:ext cx="12671067" cy="105627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2960" y="8706746"/>
            <a:ext cx="12671067" cy="45719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2" name="Shape 53"/>
          <p:cNvSpPr/>
          <p:nvPr userDrawn="1"/>
        </p:nvSpPr>
        <p:spPr>
          <a:xfrm>
            <a:off x="6799790" y="8754404"/>
            <a:ext cx="5745517" cy="933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7" tIns="50797" rIns="50797" bIns="50797" anchor="ctr">
            <a:spAutoFit/>
          </a:bodyPr>
          <a:lstStyle>
            <a:lvl1pPr>
              <a:defRPr sz="1800"/>
            </a:lvl1pPr>
          </a:lstStyle>
          <a:p>
            <a:pPr lvl="0" algn="r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We Build Powerful Apps!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algn="r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Theme: Learn, Knowledge-Base, Reward</a:t>
            </a:r>
          </a:p>
          <a:p>
            <a:pPr lvl="0" algn="r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All 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Rights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Reserved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57923" y="8994603"/>
            <a:ext cx="108373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00871" y="9083815"/>
            <a:ext cx="4853311" cy="611174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600">
                <a:solidFill>
                  <a:srgbClr val="5B2310"/>
                </a:solidFill>
                <a:effectLst/>
              </a:defRPr>
            </a:lvl1pPr>
          </a:lstStyle>
          <a:p>
            <a:pPr algn="l"/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  <a:hlinkClick r:id="rId3"/>
              </a:rPr>
              <a:t>www.FustinoBrothers.com</a:t>
            </a:r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|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@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FustinoBrothers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FBI:  850.366.3232 | Fax: 1.856.267.1568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409701"/>
            <a:ext cx="13004799" cy="45719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pic>
        <p:nvPicPr>
          <p:cNvPr id="17" name="Picture 16" descr="FustinoBrothersInc20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76" y="242397"/>
            <a:ext cx="2930890" cy="937884"/>
          </a:xfrm>
          <a:prstGeom prst="rect">
            <a:avLst/>
          </a:prstGeom>
        </p:spPr>
      </p:pic>
      <p:sp>
        <p:nvSpPr>
          <p:cNvPr id="16" name="Shape 52"/>
          <p:cNvSpPr/>
          <p:nvPr userDrawn="1"/>
        </p:nvSpPr>
        <p:spPr>
          <a:xfrm>
            <a:off x="272837" y="8705765"/>
            <a:ext cx="5211078" cy="471918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0797" tIns="50797" rIns="50797" bIns="50797" anchor="ctr">
            <a:spAutoFit/>
          </a:bodyPr>
          <a:lstStyle>
            <a:lvl1pPr>
              <a:defRPr sz="1800"/>
            </a:lvl1pPr>
          </a:lstStyle>
          <a:p>
            <a:pPr lvl="0" algn="l">
              <a:defRPr>
                <a:solidFill>
                  <a:srgbClr val="000000"/>
                </a:solidFill>
              </a:defRPr>
            </a:pPr>
            <a:r>
              <a:rPr sz="2400" b="1" cap="none" spc="0" dirty="0" smtClean="0">
                <a:ln w="3175" cmpd="sng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Fustino Brothers</a:t>
            </a:r>
            <a:r>
              <a:rPr sz="2400" b="1" cap="none" spc="0" dirty="0">
                <a:ln w="3175" cmpd="sng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, Inc.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Two Line Title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3733" y="3169633"/>
            <a:ext cx="5201920" cy="458666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2973" y="3197710"/>
            <a:ext cx="5201920" cy="535797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200871" y="9083815"/>
            <a:ext cx="4853311" cy="611174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 defTabSz="584170">
              <a:defRPr sz="1600">
                <a:solidFill>
                  <a:srgbClr val="5B2310"/>
                </a:solidFill>
                <a:effectLst/>
                <a:latin typeface="+mn-lt"/>
                <a:ea typeface="+mn-ea"/>
                <a:cs typeface="+mn-cs"/>
                <a:sym typeface="Helvetica Light"/>
              </a:defRPr>
            </a:lvl1pPr>
            <a:lvl2pPr indent="228589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176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765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354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1142941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1371530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1600119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1828706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mtClean="0">
                <a:solidFill>
                  <a:srgbClr val="D9D9D9"/>
                </a:solidFill>
                <a:latin typeface="Arial"/>
                <a:cs typeface="Arial"/>
                <a:hlinkClick r:id="rId2"/>
              </a:rPr>
              <a:t>www.FustinoBrothers.com</a:t>
            </a:r>
            <a:r>
              <a:rPr lang="en-US" smtClean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n-US" smtClean="0">
                <a:solidFill>
                  <a:srgbClr val="000090"/>
                </a:solidFill>
                <a:latin typeface="Arial"/>
                <a:cs typeface="Arial"/>
              </a:rPr>
              <a:t>|</a:t>
            </a:r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 @FustinoBrothers</a:t>
            </a:r>
          </a:p>
          <a:p>
            <a:pPr algn="l"/>
            <a:r>
              <a:rPr lang="en-US" smtClean="0">
                <a:solidFill>
                  <a:srgbClr val="000000"/>
                </a:solidFill>
                <a:latin typeface="Arial"/>
                <a:cs typeface="Arial"/>
              </a:rPr>
              <a:t>FBI:  850.366.3232 | Fax: 1.856.267.1568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00871" y="9083815"/>
            <a:ext cx="4853311" cy="611174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600">
                <a:solidFill>
                  <a:srgbClr val="5B2310"/>
                </a:solidFill>
                <a:effectLst/>
              </a:defRPr>
            </a:lvl1pPr>
          </a:lstStyle>
          <a:p>
            <a:pPr algn="l"/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  <a:hlinkClick r:id="rId2"/>
              </a:rPr>
              <a:t>www.FustinoBrothers.com</a:t>
            </a:r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|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@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FustinoBrothers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FBI:  850.366.3232 | Fax: 1.856.267.1568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00871" y="9083815"/>
            <a:ext cx="4853311" cy="611174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600">
                <a:solidFill>
                  <a:srgbClr val="5B2310"/>
                </a:solidFill>
                <a:effectLst/>
              </a:defRPr>
            </a:lvl1pPr>
          </a:lstStyle>
          <a:p>
            <a:pPr algn="l"/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  <a:hlinkClick r:id="rId2"/>
              </a:rPr>
              <a:t>www.FustinoBrothers.com</a:t>
            </a:r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|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@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FustinoBrothers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FBI:  850.366.3232 | Fax: 1.856.267.1568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895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://www.FustinoBrothers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BI-FallsBottom.jpg"/>
          <p:cNvPicPr>
            <a:picLocks noChangeAspect="1"/>
          </p:cNvPicPr>
          <p:nvPr userDrawn="1"/>
        </p:nvPicPr>
        <p:blipFill rotWithShape="1">
          <a:blip r:embed="rId10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1" r="2566"/>
          <a:stretch/>
        </p:blipFill>
        <p:spPr>
          <a:xfrm>
            <a:off x="-1" y="8715527"/>
            <a:ext cx="12671067" cy="105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3733" y="1638300"/>
            <a:ext cx="9645227" cy="1422400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/>
          <a:p>
            <a:r>
              <a:rPr lang="en-US" dirty="0" smtClean="0"/>
              <a:t>Two Line Title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733" y="3084335"/>
            <a:ext cx="10728960" cy="3506965"/>
          </a:xfrm>
          <a:prstGeom prst="rect">
            <a:avLst/>
          </a:prstGeom>
        </p:spPr>
        <p:txBody>
          <a:bodyPr vert="horz" lIns="130046" tIns="65023" rIns="130046" bIns="65023" rtlCol="0" anchor="ctr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57923" y="8994603"/>
            <a:ext cx="108373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2960" y="8706746"/>
            <a:ext cx="12671067" cy="45719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" y="-90853"/>
            <a:ext cx="13004800" cy="128492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9" tIns="65020" rIns="130039" bIns="65020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FBI-BannerPP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853"/>
            <a:ext cx="13004800" cy="1500554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00871" y="9083815"/>
            <a:ext cx="4853311" cy="611174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600">
                <a:solidFill>
                  <a:srgbClr val="5B2310"/>
                </a:solidFill>
                <a:effectLst/>
              </a:defRPr>
            </a:lvl1pPr>
          </a:lstStyle>
          <a:p>
            <a:pPr algn="l"/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  <a:hlinkClick r:id="rId12"/>
              </a:rPr>
              <a:t>www.FustinoBrothers.com</a:t>
            </a:r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|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@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FustinoBrothers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FBI:  850.366.3232 | Fax: 1.856.267.1568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Shape 52"/>
          <p:cNvSpPr/>
          <p:nvPr userDrawn="1"/>
        </p:nvSpPr>
        <p:spPr>
          <a:xfrm>
            <a:off x="272837" y="8705765"/>
            <a:ext cx="5211078" cy="471918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0797" tIns="50797" rIns="50797" bIns="50797" anchor="ctr">
            <a:spAutoFit/>
          </a:bodyPr>
          <a:lstStyle>
            <a:lvl1pPr>
              <a:defRPr sz="1800"/>
            </a:lvl1pPr>
          </a:lstStyle>
          <a:p>
            <a:pPr lvl="0" algn="l">
              <a:defRPr>
                <a:solidFill>
                  <a:srgbClr val="000000"/>
                </a:solidFill>
              </a:defRPr>
            </a:pPr>
            <a:r>
              <a:rPr sz="2400" b="1" cap="none" spc="0" dirty="0" smtClean="0">
                <a:ln w="3175" cmpd="sng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Fustino Brothers</a:t>
            </a:r>
            <a:r>
              <a:rPr sz="2400" b="1" cap="none" spc="0" dirty="0">
                <a:ln w="3175" cmpd="sng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, Inc.</a:t>
            </a:r>
          </a:p>
        </p:txBody>
      </p:sp>
      <p:sp>
        <p:nvSpPr>
          <p:cNvPr id="15" name="Shape 53"/>
          <p:cNvSpPr/>
          <p:nvPr userDrawn="1"/>
        </p:nvSpPr>
        <p:spPr>
          <a:xfrm>
            <a:off x="6799790" y="8754404"/>
            <a:ext cx="5745517" cy="933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7" tIns="50797" rIns="50797" bIns="50797" anchor="ctr">
            <a:spAutoFit/>
          </a:bodyPr>
          <a:lstStyle>
            <a:lvl1pPr>
              <a:defRPr sz="1800"/>
            </a:lvl1pPr>
          </a:lstStyle>
          <a:p>
            <a:pPr lvl="0" algn="r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We Build Powerful Apps!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algn="r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Theme: Learn, Knowledge-Base, Reward</a:t>
            </a:r>
          </a:p>
          <a:p>
            <a:pPr lvl="0" algn="r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All 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Rights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Reserved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1409701"/>
            <a:ext cx="13004799" cy="45719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11" r:id="rId2"/>
    <p:sldLayoutId id="2147484104" r:id="rId3"/>
    <p:sldLayoutId id="2147484110" r:id="rId4"/>
    <p:sldLayoutId id="2147484105" r:id="rId5"/>
    <p:sldLayoutId id="2147484106" r:id="rId6"/>
    <p:sldLayoutId id="2147484109" r:id="rId7"/>
    <p:sldLayoutId id="2147484112" r:id="rId8"/>
  </p:sldLayoutIdLst>
  <p:txStyles>
    <p:titleStyle>
      <a:lvl1pPr algn="l" defTabSz="1300460" rtl="0" eaLnBrk="1" latinLnBrk="0" hangingPunct="1">
        <a:spcBef>
          <a:spcPct val="0"/>
        </a:spcBef>
        <a:buNone/>
        <a:defRPr sz="4800" b="0" i="0" kern="1200">
          <a:solidFill>
            <a:schemeClr val="tx1">
              <a:lumMod val="85000"/>
              <a:lumOff val="15000"/>
            </a:schemeClr>
          </a:solidFill>
          <a:latin typeface="Arial"/>
          <a:ea typeface="+mj-ea"/>
          <a:cs typeface="Arial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90138" indent="-390138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400" kern="1200">
          <a:solidFill>
            <a:schemeClr val="tx2"/>
          </a:solidFill>
          <a:latin typeface="Arial"/>
          <a:ea typeface="+mn-ea"/>
          <a:cs typeface="Arial"/>
        </a:defRPr>
      </a:lvl1pPr>
      <a:lvl2pPr marL="845299" indent="-390138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100" kern="1200">
          <a:solidFill>
            <a:schemeClr val="tx2"/>
          </a:solidFill>
          <a:latin typeface="Arial"/>
          <a:ea typeface="+mn-ea"/>
          <a:cs typeface="Arial"/>
        </a:defRPr>
      </a:lvl2pPr>
      <a:lvl3pPr marL="1235437" indent="-325115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2"/>
          </a:solidFill>
          <a:latin typeface="Arial"/>
          <a:ea typeface="+mn-ea"/>
          <a:cs typeface="Arial"/>
        </a:defRPr>
      </a:lvl3pPr>
      <a:lvl4pPr marL="1625575" indent="-325115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600" kern="1200">
          <a:solidFill>
            <a:schemeClr val="tx2"/>
          </a:solidFill>
          <a:latin typeface="Arial"/>
          <a:ea typeface="+mn-ea"/>
          <a:cs typeface="Arial"/>
        </a:defRPr>
      </a:lvl4pPr>
      <a:lvl5pPr marL="1950690" indent="-325115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600" kern="1200" baseline="0">
          <a:solidFill>
            <a:schemeClr val="tx2"/>
          </a:solidFill>
          <a:latin typeface="Arial"/>
          <a:ea typeface="+mn-ea"/>
          <a:cs typeface="Arial"/>
        </a:defRPr>
      </a:lvl5pPr>
      <a:lvl6pPr marL="2340827" indent="-325115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00" kern="1200">
          <a:solidFill>
            <a:schemeClr val="tx2"/>
          </a:solidFill>
          <a:latin typeface="+mn-lt"/>
          <a:ea typeface="+mn-ea"/>
          <a:cs typeface="+mn-cs"/>
        </a:defRPr>
      </a:lvl6pPr>
      <a:lvl7pPr marL="2704956" indent="-325115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00" kern="1200">
          <a:solidFill>
            <a:schemeClr val="tx2"/>
          </a:solidFill>
          <a:latin typeface="+mn-lt"/>
          <a:ea typeface="+mn-ea"/>
          <a:cs typeface="+mn-cs"/>
        </a:defRPr>
      </a:lvl7pPr>
      <a:lvl8pPr marL="3121103" indent="-325115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00" kern="1200">
          <a:solidFill>
            <a:schemeClr val="tx2"/>
          </a:solidFill>
          <a:latin typeface="+mn-lt"/>
          <a:ea typeface="+mn-ea"/>
          <a:cs typeface="+mn-cs"/>
        </a:defRPr>
      </a:lvl8pPr>
      <a:lvl9pPr marL="3511241" indent="-325115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11.png"/><Relationship Id="rId5" Type="http://schemas.openxmlformats.org/officeDocument/2006/relationships/hyperlink" Target="http://www.FustinoBrothers.com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hyperlink" Target="http://www.FustinoBrothers.com" TargetMode="Externa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hyperlink" Target="http://www.FustinoBrothers.com" TargetMode="Externa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hyperlink" Target="http://www.FustinoBrothers.com" TargetMode="Externa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hyperlink" Target="http://www.FustinoBrothers.com" TargetMode="Externa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hyperlink" Target="http://www.FustinoBrothers.com" TargetMode="Externa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3.png"/><Relationship Id="rId4" Type="http://schemas.openxmlformats.org/officeDocument/2006/relationships/hyperlink" Target="http://www.FustinoBrothers.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tmeeting.com/wall/679-256-12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ustinoBrothers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stinoBrothers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hyperlink" Target="http://www.FustinoBrothers.com" TargetMode="External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hyperlink" Target="http://www.FustinoBrothers.com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hyperlink" Target="http://www.FustinoBrothers.com" TargetMode="Externa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stinoBrothers.com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hyperlink" Target="http://www.FustinoBrothers.com" TargetMode="Externa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ustinoBrothers.com" TargetMode="External"/><Relationship Id="rId5" Type="http://schemas.openxmlformats.org/officeDocument/2006/relationships/hyperlink" Target="http://appsaholic.com/" TargetMode="Externa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hyperlink" Target="http://www.FustinoBrothers.com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-90853"/>
            <a:ext cx="13004800" cy="128492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9" tIns="65020" rIns="130039" bIns="6502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2677" y="1590424"/>
            <a:ext cx="9269116" cy="41365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algn="ctr"/>
            <a:endParaRPr lang="en-US"/>
          </a:p>
        </p:txBody>
      </p:sp>
      <p:pic>
        <p:nvPicPr>
          <p:cNvPr id="10" name="Picture 9" descr="FBI-AppsIcon160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283" y="6079518"/>
            <a:ext cx="1825349" cy="18253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42042" y="6102443"/>
            <a:ext cx="1929668" cy="1825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27" name="Picture 26" descr="InBizLinksNet-Mark2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93" y="6316859"/>
            <a:ext cx="1200912" cy="1588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8009" y="1810567"/>
            <a:ext cx="4821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Welcome</a:t>
            </a:r>
            <a:r>
              <a:rPr lang="en-US" sz="7200" i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!</a:t>
            </a:r>
            <a:endParaRPr lang="en-US" sz="7200" i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200871" y="9083815"/>
            <a:ext cx="4853311" cy="611174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600">
                <a:solidFill>
                  <a:srgbClr val="5B2310"/>
                </a:solidFill>
                <a:effectLst/>
              </a:defRPr>
            </a:lvl1pPr>
          </a:lstStyle>
          <a:p>
            <a:pPr algn="l"/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  <a:hlinkClick r:id="rId5"/>
              </a:rPr>
              <a:t>www.FustinoBrothers.com</a:t>
            </a:r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|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@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FustinoBrothers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FBI:  850.366.3232 | Fax: 1.856.267.1568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5" name="Picture 24" descr="FustinoBrothersInc20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93" y="128097"/>
            <a:ext cx="2930890" cy="937884"/>
          </a:xfrm>
          <a:prstGeom prst="rect">
            <a:avLst/>
          </a:prstGeom>
        </p:spPr>
      </p:pic>
      <p:sp>
        <p:nvSpPr>
          <p:cNvPr id="2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257923" y="8994603"/>
            <a:ext cx="108373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8" name="Picture 27" descr="InBusinessLinksNetwork1200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302" y="198994"/>
            <a:ext cx="5201920" cy="866987"/>
          </a:xfrm>
          <a:prstGeom prst="rect">
            <a:avLst/>
          </a:prstGeom>
        </p:spPr>
      </p:pic>
      <p:pic>
        <p:nvPicPr>
          <p:cNvPr id="6" name="Picture 5" descr="Meetup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923" y="3122481"/>
            <a:ext cx="3364880" cy="2233906"/>
          </a:xfrm>
          <a:prstGeom prst="rect">
            <a:avLst/>
          </a:prstGeom>
        </p:spPr>
      </p:pic>
      <p:pic>
        <p:nvPicPr>
          <p:cNvPr id="7" name="Picture 6" descr="Eventbrite-Logo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932" y="3982524"/>
            <a:ext cx="4114151" cy="17444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645977" y="6079519"/>
            <a:ext cx="1929668" cy="1825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ailChimp-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907" y="6085950"/>
            <a:ext cx="1562101" cy="1802424"/>
          </a:xfrm>
          <a:prstGeom prst="rect">
            <a:avLst/>
          </a:prstGeom>
        </p:spPr>
      </p:pic>
      <p:pic>
        <p:nvPicPr>
          <p:cNvPr id="13" name="Picture 12" descr="StartMeeting-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84" y="2977910"/>
            <a:ext cx="4696198" cy="97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6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llarSignCircle.png"/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 trans="51000"/>
                    </a14:imgEffect>
                    <a14:imgEffect>
                      <a14:sharpenSoften amount="-57000"/>
                    </a14:imgEffect>
                    <a14:imgEffect>
                      <a14:colorTemperature colorTemp="3457"/>
                    </a14:imgEffect>
                    <a14:imgEffect>
                      <a14:saturation sat="91000"/>
                    </a14:imgEffect>
                    <a14:imgEffect>
                      <a14:brightnessContrast bright="-43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61" y="1247599"/>
            <a:ext cx="6698841" cy="669884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555" y="1753318"/>
            <a:ext cx="7323468" cy="10225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Endorsed…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257923" y="8994603"/>
            <a:ext cx="108373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200871" y="9083815"/>
            <a:ext cx="4853311" cy="611174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600">
                <a:solidFill>
                  <a:srgbClr val="5B2310"/>
                </a:solidFill>
                <a:effectLst/>
              </a:defRPr>
            </a:lvl1pPr>
          </a:lstStyle>
          <a:p>
            <a:pPr algn="l"/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  <a:hlinkClick r:id="rId5"/>
              </a:rPr>
              <a:t>www.FustinoBrothers.com</a:t>
            </a:r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|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@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FustinoBrothers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FBI:  850.366.3232 | Fax: 1.856.267.1568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 descr="FBI-BannerPPno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040"/>
            <a:ext cx="13004800" cy="15005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90853"/>
            <a:ext cx="13004800" cy="14883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9" tIns="65020" rIns="130039" bIns="6502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871" y="236247"/>
            <a:ext cx="128039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Monetization Strategy – Sponsorships / Endorsements</a:t>
            </a:r>
            <a:endParaRPr lang="en-US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6555" y="7282667"/>
            <a:ext cx="10992783" cy="106792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Official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2635" y="2092997"/>
            <a:ext cx="5227773" cy="51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6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llarSignCircle.png"/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 trans="51000"/>
                    </a14:imgEffect>
                    <a14:imgEffect>
                      <a14:sharpenSoften amount="-57000"/>
                    </a14:imgEffect>
                    <a14:imgEffect>
                      <a14:colorTemperature colorTemp="3457"/>
                    </a14:imgEffect>
                    <a14:imgEffect>
                      <a14:saturation sat="91000"/>
                    </a14:imgEffect>
                    <a14:imgEffect>
                      <a14:brightnessContrast bright="-43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61" y="1247599"/>
            <a:ext cx="6698841" cy="669884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555" y="1753318"/>
            <a:ext cx="7323468" cy="10225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Buy Now…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257923" y="8994603"/>
            <a:ext cx="108373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200871" y="9083815"/>
            <a:ext cx="4853311" cy="611174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600">
                <a:solidFill>
                  <a:srgbClr val="5B2310"/>
                </a:solidFill>
                <a:effectLst/>
              </a:defRPr>
            </a:lvl1pPr>
          </a:lstStyle>
          <a:p>
            <a:pPr algn="l"/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  <a:hlinkClick r:id="rId5"/>
              </a:rPr>
              <a:t>www.FustinoBrothers.com</a:t>
            </a:r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|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@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FustinoBrothers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FBI:  850.366.3232 | Fax: 1.856.267.1568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 descr="FBI-BannerPPno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040"/>
            <a:ext cx="13004800" cy="15005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90853"/>
            <a:ext cx="13004800" cy="14883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9" tIns="65020" rIns="130039" bIns="6502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871" y="236247"/>
            <a:ext cx="128039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Monetization Strategy – In-App Purchase</a:t>
            </a:r>
            <a:endParaRPr lang="en-US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6555" y="7282667"/>
            <a:ext cx="10992783" cy="106792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Links in the App</a:t>
            </a:r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5865" y="1691364"/>
            <a:ext cx="2790152" cy="670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0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llarSignCircle.png"/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 trans="51000"/>
                    </a14:imgEffect>
                    <a14:imgEffect>
                      <a14:sharpenSoften amount="-57000"/>
                    </a14:imgEffect>
                    <a14:imgEffect>
                      <a14:colorTemperature colorTemp="3457"/>
                    </a14:imgEffect>
                    <a14:imgEffect>
                      <a14:saturation sat="91000"/>
                    </a14:imgEffect>
                    <a14:imgEffect>
                      <a14:brightnessContrast bright="-43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61" y="1247599"/>
            <a:ext cx="6698841" cy="669884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555" y="1753318"/>
            <a:ext cx="7323468" cy="10225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Donate…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257923" y="8994603"/>
            <a:ext cx="108373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200871" y="9083815"/>
            <a:ext cx="4853311" cy="611174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600">
                <a:solidFill>
                  <a:srgbClr val="5B2310"/>
                </a:solidFill>
                <a:effectLst/>
              </a:defRPr>
            </a:lvl1pPr>
          </a:lstStyle>
          <a:p>
            <a:pPr algn="l"/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  <a:hlinkClick r:id="rId5"/>
              </a:rPr>
              <a:t>www.FustinoBrothers.com</a:t>
            </a:r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|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@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FustinoBrothers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FBI:  850.366.3232 | Fax: 1.856.267.1568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 descr="FBI-BannerPPno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040"/>
            <a:ext cx="13004800" cy="15005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90853"/>
            <a:ext cx="13004800" cy="14883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9" tIns="65020" rIns="130039" bIns="6502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871" y="236247"/>
            <a:ext cx="128039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Monetization Strategy – Donations</a:t>
            </a:r>
            <a:endParaRPr lang="en-US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6555" y="7282667"/>
            <a:ext cx="10992783" cy="106792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Thanks for Your Donation!</a:t>
            </a:r>
            <a:endParaRPr lang="en-US" i="1" dirty="0"/>
          </a:p>
        </p:txBody>
      </p:sp>
      <p:pic>
        <p:nvPicPr>
          <p:cNvPr id="7" name="Picture 6" descr="Links_160_IconBe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46" y="5250667"/>
            <a:ext cx="2032000" cy="20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64" y="1651310"/>
            <a:ext cx="5530959" cy="662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0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llarSignCircle.png"/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 trans="51000"/>
                    </a14:imgEffect>
                    <a14:imgEffect>
                      <a14:sharpenSoften amount="-57000"/>
                    </a14:imgEffect>
                    <a14:imgEffect>
                      <a14:colorTemperature colorTemp="3457"/>
                    </a14:imgEffect>
                    <a14:imgEffect>
                      <a14:saturation sat="91000"/>
                    </a14:imgEffect>
                    <a14:imgEffect>
                      <a14:brightnessContrast bright="-43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61" y="1247599"/>
            <a:ext cx="6698841" cy="669884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555" y="1753318"/>
            <a:ext cx="7323468" cy="10225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Examples…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257923" y="8994603"/>
            <a:ext cx="108373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200871" y="9083815"/>
            <a:ext cx="4853311" cy="611174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600">
                <a:solidFill>
                  <a:srgbClr val="5B2310"/>
                </a:solidFill>
                <a:effectLst/>
              </a:defRPr>
            </a:lvl1pPr>
          </a:lstStyle>
          <a:p>
            <a:pPr algn="l"/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  <a:hlinkClick r:id="rId5"/>
              </a:rPr>
              <a:t>www.FustinoBrothers.com</a:t>
            </a:r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|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@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FustinoBrothers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FBI:  850.366.3232 | Fax: 1.856.267.1568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 descr="FBI-BannerPPno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040"/>
            <a:ext cx="13004800" cy="15005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90853"/>
            <a:ext cx="13004800" cy="14883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9" tIns="65020" rIns="130039" bIns="6502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871" y="236247"/>
            <a:ext cx="128039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Monetization Strategy - Freemium</a:t>
            </a:r>
            <a:endParaRPr lang="en-US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6555" y="7282667"/>
            <a:ext cx="10992783" cy="106792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Success Story – Thomas the Train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066674" y="2261937"/>
            <a:ext cx="863867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Free Trial Strategy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More Videos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Analytics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More Features </a:t>
            </a:r>
            <a:b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		- Search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en-US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		- Song Lists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en-US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		- Direct Access to Songs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en-US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		- Live Show Streaming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023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llarSignCircle.png"/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 trans="51000"/>
                    </a14:imgEffect>
                    <a14:imgEffect>
                      <a14:sharpenSoften amount="-57000"/>
                    </a14:imgEffect>
                    <a14:imgEffect>
                      <a14:colorTemperature colorTemp="3457"/>
                    </a14:imgEffect>
                    <a14:imgEffect>
                      <a14:saturation sat="91000"/>
                    </a14:imgEffect>
                    <a14:imgEffect>
                      <a14:brightnessContrast bright="-43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61" y="1247599"/>
            <a:ext cx="6698841" cy="669884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555" y="1753318"/>
            <a:ext cx="7323468" cy="10225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Examples…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257923" y="8994603"/>
            <a:ext cx="108373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200871" y="9083815"/>
            <a:ext cx="4853311" cy="611174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600">
                <a:solidFill>
                  <a:srgbClr val="5B2310"/>
                </a:solidFill>
                <a:effectLst/>
              </a:defRPr>
            </a:lvl1pPr>
          </a:lstStyle>
          <a:p>
            <a:pPr algn="l"/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  <a:hlinkClick r:id="rId5"/>
              </a:rPr>
              <a:t>www.FustinoBrothers.com</a:t>
            </a:r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|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@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FustinoBrothers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FBI:  850.366.3232 | Fax: 1.856.267.1568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 descr="FBI-BannerPPno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040"/>
            <a:ext cx="13004800" cy="15005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90853"/>
            <a:ext cx="13004800" cy="14883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9" tIns="65020" rIns="130039" bIns="6502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871" y="236247"/>
            <a:ext cx="128039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Monetization Strategy – Affiliate Codes</a:t>
            </a:r>
            <a:endParaRPr lang="en-US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6555" y="7282667"/>
            <a:ext cx="10992783" cy="1067923"/>
          </a:xfrm>
        </p:spPr>
        <p:txBody>
          <a:bodyPr/>
          <a:lstStyle/>
          <a:p>
            <a:pPr marL="0" indent="0">
              <a:buNone/>
            </a:pP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066674" y="2261937"/>
            <a:ext cx="863867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Xbox Music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iTunes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Amazon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eBay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600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BI-AppsIcon160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19" y="7046556"/>
            <a:ext cx="1462444" cy="14624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60474" y="7212545"/>
            <a:ext cx="83355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 smtClean="0">
                <a:solidFill>
                  <a:srgbClr val="000000"/>
                </a:solidFill>
                <a:latin typeface="Arial"/>
                <a:cs typeface="Arial"/>
              </a:rPr>
              <a:t>Connect Us Today.</a:t>
            </a:r>
            <a:endParaRPr lang="en-US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57923" y="8994603"/>
            <a:ext cx="108373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200871" y="9083815"/>
            <a:ext cx="4853311" cy="611174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600">
                <a:solidFill>
                  <a:srgbClr val="5B2310"/>
                </a:solidFill>
                <a:effectLst/>
              </a:defRPr>
            </a:lvl1pPr>
          </a:lstStyle>
          <a:p>
            <a:pPr algn="l"/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  <a:hlinkClick r:id="rId4"/>
              </a:rPr>
              <a:t>www.FustinoBrothers.com</a:t>
            </a:r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|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@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FustinoBrothers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FBI:  850.366.3232 | Fax: 1.856.267.1568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" name="Picture 1" descr="FBI-PowerfulAppsBackPP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" t="2034" r="1974" b="2864"/>
          <a:stretch/>
        </p:blipFill>
        <p:spPr>
          <a:xfrm>
            <a:off x="1682646" y="1603438"/>
            <a:ext cx="9254561" cy="5347862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19789" y="7889653"/>
            <a:ext cx="8391969" cy="675171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i="1" dirty="0" smtClean="0"/>
              <a:t>Thank You!</a:t>
            </a:r>
            <a:endParaRPr lang="en-US" i="1" dirty="0"/>
          </a:p>
        </p:txBody>
      </p:sp>
      <p:pic>
        <p:nvPicPr>
          <p:cNvPr id="11" name="Picture 10" descr="InBusinessLinksNetwork120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302" y="198994"/>
            <a:ext cx="5201920" cy="8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6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2501" y="1457963"/>
            <a:ext cx="10783148" cy="904365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tx1"/>
                </a:solidFill>
              </a:rPr>
              <a:t>Join In – By Computer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73062" y="2535671"/>
            <a:ext cx="11099800" cy="5845490"/>
          </a:xfrm>
        </p:spPr>
        <p:txBody>
          <a:bodyPr>
            <a:normAutofit/>
          </a:bodyPr>
          <a:lstStyle/>
          <a:p>
            <a:r>
              <a:rPr lang="en-US" sz="3200" dirty="0"/>
              <a:t>At Your Computer- If Available Use a Headset </a:t>
            </a:r>
          </a:p>
          <a:p>
            <a:r>
              <a:rPr lang="en-US" sz="3200" dirty="0"/>
              <a:t>Enter This link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 </a:t>
            </a:r>
            <a:r>
              <a:rPr lang="en-US" sz="3200" u="sng" dirty="0">
                <a:hlinkClick r:id="rId3"/>
              </a:rPr>
              <a:t>https://www.startmeeting.com/wall/679-256-129</a:t>
            </a:r>
            <a:endParaRPr lang="en-US" sz="3200" u="sng" dirty="0"/>
          </a:p>
          <a:p>
            <a:r>
              <a:rPr lang="en-US" sz="3200" dirty="0"/>
              <a:t>Click/Tap "Join”- </a:t>
            </a:r>
            <a:br>
              <a:rPr lang="en-US" sz="3200" dirty="0"/>
            </a:br>
            <a:r>
              <a:rPr lang="en-US" sz="3200" dirty="0"/>
              <a:t>- Complete your Name and </a:t>
            </a:r>
            <a:r>
              <a:rPr lang="en-US" sz="3200" dirty="0" err="1"/>
              <a:t>eMail</a:t>
            </a:r>
            <a:r>
              <a:rPr lang="en-US" sz="3200" dirty="0"/>
              <a:t> Address </a:t>
            </a:r>
            <a:br>
              <a:rPr lang="en-US" sz="3200" dirty="0"/>
            </a:br>
            <a:r>
              <a:rPr lang="en-US" sz="3200" dirty="0"/>
              <a:t>- Then "Submit” </a:t>
            </a:r>
            <a:br>
              <a:rPr lang="en-US" sz="3200" dirty="0"/>
            </a:br>
            <a:r>
              <a:rPr lang="en-US" sz="3200" dirty="0"/>
              <a:t>- The System will Guide from There</a:t>
            </a:r>
            <a:br>
              <a:rPr lang="en-US" sz="3200" dirty="0"/>
            </a:br>
            <a:r>
              <a:rPr lang="en-US" sz="3200" dirty="0"/>
              <a:t>- Mike Symbol Click/Tap the Green Icon to Red</a:t>
            </a:r>
          </a:p>
          <a:p>
            <a:pPr marL="0" indent="0">
              <a:buNone/>
            </a:pPr>
            <a:r>
              <a:rPr lang="en-US" sz="3200" i="1" dirty="0"/>
              <a:t>Test your speaker/mike. If headset doesn't work, or</a:t>
            </a:r>
            <a:br>
              <a:rPr lang="en-US" sz="3200" i="1" dirty="0"/>
            </a:br>
            <a:r>
              <a:rPr lang="en-US" sz="3200" i="1" dirty="0"/>
              <a:t>if connection is lost - try "Rejoin”</a:t>
            </a:r>
            <a:endParaRPr lang="en-US" sz="3200" dirty="0"/>
          </a:p>
        </p:txBody>
      </p:sp>
      <p:sp>
        <p:nvSpPr>
          <p:cNvPr id="22" name="Shape 96"/>
          <p:cNvSpPr txBox="1">
            <a:spLocks/>
          </p:cNvSpPr>
          <p:nvPr/>
        </p:nvSpPr>
        <p:spPr>
          <a:xfrm>
            <a:off x="6375349" y="9245600"/>
            <a:ext cx="560544" cy="4423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130046" tIns="65023" rIns="130046" bIns="65023" rtlCol="0" anchor="ctr">
            <a:normAutofit fontScale="62500" lnSpcReduction="20000"/>
          </a:bodyPr>
          <a:lstStyle>
            <a:lvl1pPr algn="r" defTabSz="584170">
              <a:defRPr sz="3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  <a:sym typeface="Helvetica Light"/>
              </a:defRPr>
            </a:lvl1pPr>
            <a:lvl2pPr indent="228589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176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765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354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1142941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1371530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1600119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1828706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>
                <a:solidFill>
                  <a:srgbClr val="D9D9D9"/>
                </a:solidFill>
                <a:latin typeface="Arial"/>
                <a:cs typeface="Arial"/>
              </a:rPr>
              <a:pPr>
                <a:defRPr>
                  <a:solidFill>
                    <a:srgbClr val="000000"/>
                  </a:solidFill>
                </a:defRPr>
              </a:pPr>
              <a:t>16</a:t>
            </a:fld>
            <a:endParaRPr lang="en-US" dirty="0">
              <a:solidFill>
                <a:srgbClr val="D9D9D9"/>
              </a:solidFill>
              <a:latin typeface="Arial"/>
              <a:cs typeface="Arial"/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200871" y="9083815"/>
            <a:ext cx="4853311" cy="611174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600">
                <a:solidFill>
                  <a:srgbClr val="5B2310"/>
                </a:solidFill>
                <a:effectLst/>
              </a:defRPr>
            </a:lvl1pPr>
          </a:lstStyle>
          <a:p>
            <a:pPr algn="l"/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  <a:hlinkClick r:id="rId4"/>
              </a:rPr>
              <a:t>www.FustinoBrothers.com</a:t>
            </a:r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|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@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FustinoBrothers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FBI:  850.366.3232 | Fax: 1.856.267.1568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257923" y="8994603"/>
            <a:ext cx="108373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775" y="1447267"/>
            <a:ext cx="10783148" cy="903943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solidFill>
                  <a:srgbClr val="000000"/>
                </a:solidFill>
              </a:rPr>
              <a:t>Join In – By Phone</a:t>
            </a:r>
            <a:endParaRPr lang="en-US" sz="3600" b="0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45998" y="2699104"/>
            <a:ext cx="10696448" cy="5091341"/>
          </a:xfrm>
        </p:spPr>
        <p:txBody>
          <a:bodyPr>
            <a:normAutofit/>
          </a:bodyPr>
          <a:lstStyle/>
          <a:p>
            <a:r>
              <a:rPr lang="en-US" sz="3600" dirty="0"/>
              <a:t>Join-In using a land line / mobile phone</a:t>
            </a:r>
          </a:p>
          <a:p>
            <a:r>
              <a:rPr lang="da-DK" sz="3600" dirty="0" err="1"/>
              <a:t>Dial</a:t>
            </a:r>
            <a:r>
              <a:rPr lang="da-DK" sz="3600" dirty="0"/>
              <a:t> - (530) 881-1212</a:t>
            </a:r>
          </a:p>
          <a:p>
            <a:r>
              <a:rPr lang="da-DK" sz="3600" dirty="0" err="1"/>
              <a:t>When</a:t>
            </a:r>
            <a:r>
              <a:rPr lang="da-DK" sz="3600" dirty="0"/>
              <a:t> </a:t>
            </a:r>
            <a:r>
              <a:rPr lang="da-DK" sz="3600" dirty="0" err="1"/>
              <a:t>prompted</a:t>
            </a:r>
            <a:r>
              <a:rPr lang="da-DK" sz="3600" dirty="0"/>
              <a:t> </a:t>
            </a:r>
            <a:r>
              <a:rPr lang="da-DK" sz="3600" dirty="0" err="1"/>
              <a:t>enter</a:t>
            </a:r>
            <a:r>
              <a:rPr lang="da-DK" sz="3600" dirty="0"/>
              <a:t> </a:t>
            </a:r>
            <a:r>
              <a:rPr lang="da-DK" sz="3600" dirty="0" err="1"/>
              <a:t>access</a:t>
            </a:r>
            <a:r>
              <a:rPr lang="da-DK" sz="3600" dirty="0"/>
              <a:t> </a:t>
            </a:r>
            <a:r>
              <a:rPr lang="da-DK" sz="3600" dirty="0" err="1"/>
              <a:t>code</a:t>
            </a:r>
            <a:r>
              <a:rPr lang="da-DK" sz="3600" dirty="0"/>
              <a:t> </a:t>
            </a:r>
            <a:br>
              <a:rPr lang="da-DK" sz="3600" dirty="0"/>
            </a:br>
            <a:r>
              <a:rPr lang="da-DK" sz="3600" dirty="0" err="1"/>
              <a:t>followed</a:t>
            </a:r>
            <a:r>
              <a:rPr lang="da-DK" sz="3600" dirty="0"/>
              <a:t> by the "</a:t>
            </a:r>
            <a:r>
              <a:rPr lang="da-DK" sz="3600" dirty="0" err="1"/>
              <a:t>pound</a:t>
            </a:r>
            <a:r>
              <a:rPr lang="da-DK" sz="3600" dirty="0"/>
              <a:t>" </a:t>
            </a:r>
            <a:r>
              <a:rPr lang="da-DK" sz="3600" dirty="0" err="1"/>
              <a:t>key</a:t>
            </a:r>
            <a:r>
              <a:rPr lang="da-DK" sz="3600" dirty="0"/>
              <a:t>.</a:t>
            </a:r>
          </a:p>
          <a:p>
            <a:r>
              <a:rPr lang="en-US" sz="3600" dirty="0"/>
              <a:t>679-256-129# </a:t>
            </a:r>
            <a:br>
              <a:rPr lang="en-US" sz="3600" dirty="0"/>
            </a:br>
            <a:r>
              <a:rPr lang="en-US" sz="3600" dirty="0"/>
              <a:t>(be sure to enter the "#" </a:t>
            </a:r>
            <a:r>
              <a:rPr lang="en-US" sz="3600" dirty="0" err="1" smtClean="0"/>
              <a:t>hashtag</a:t>
            </a:r>
            <a:r>
              <a:rPr lang="en-US" sz="3600" dirty="0" smtClean="0"/>
              <a:t> symbol</a:t>
            </a:r>
            <a:r>
              <a:rPr lang="en-US" sz="3600" dirty="0"/>
              <a:t>)</a:t>
            </a:r>
          </a:p>
        </p:txBody>
      </p:sp>
      <p:sp>
        <p:nvSpPr>
          <p:cNvPr id="27" name="Shape 96"/>
          <p:cNvSpPr txBox="1">
            <a:spLocks/>
          </p:cNvSpPr>
          <p:nvPr/>
        </p:nvSpPr>
        <p:spPr>
          <a:xfrm>
            <a:off x="6375349" y="9245600"/>
            <a:ext cx="560544" cy="4423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130046" tIns="65023" rIns="130046" bIns="65023" rtlCol="0" anchor="ctr">
            <a:normAutofit fontScale="62500" lnSpcReduction="20000"/>
          </a:bodyPr>
          <a:lstStyle>
            <a:lvl1pPr algn="r" defTabSz="584170">
              <a:defRPr sz="3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  <a:sym typeface="Helvetica Light"/>
              </a:defRPr>
            </a:lvl1pPr>
            <a:lvl2pPr indent="228589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176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765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354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1142941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1371530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1600119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1828706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>
                <a:solidFill>
                  <a:srgbClr val="D9D9D9"/>
                </a:solidFill>
                <a:latin typeface="Arial"/>
                <a:cs typeface="Arial"/>
              </a:rPr>
              <a:pPr>
                <a:defRPr>
                  <a:solidFill>
                    <a:srgbClr val="000000"/>
                  </a:solidFill>
                </a:defRPr>
              </a:pPr>
              <a:t>17</a:t>
            </a:fld>
            <a:endParaRPr lang="en-US" dirty="0">
              <a:solidFill>
                <a:srgbClr val="D9D9D9"/>
              </a:solidFill>
              <a:latin typeface="Arial"/>
              <a:cs typeface="Arial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200871" y="9083815"/>
            <a:ext cx="4853311" cy="611174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600">
                <a:solidFill>
                  <a:srgbClr val="5B2310"/>
                </a:solidFill>
                <a:effectLst/>
              </a:defRPr>
            </a:lvl1pPr>
          </a:lstStyle>
          <a:p>
            <a:pPr algn="l"/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  <a:hlinkClick r:id="rId3"/>
              </a:rPr>
              <a:t>www.FustinoBrothers.com</a:t>
            </a:r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|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@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FustinoBrothers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FBI:  850.366.3232 | Fax: 1.856.267.1568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257923" y="8994603"/>
            <a:ext cx="108373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5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206" y="2843863"/>
            <a:ext cx="6670681" cy="4495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Gary</a:t>
            </a:r>
            <a:r>
              <a:rPr lang="en-US" sz="3600" dirty="0" smtClean="0"/>
              <a:t> –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Graphics &amp; Business</a:t>
            </a:r>
          </a:p>
          <a:p>
            <a:pPr marL="0" indent="0">
              <a:buNone/>
            </a:pPr>
            <a:endParaRPr lang="en-US" sz="3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Russ</a:t>
            </a:r>
            <a:r>
              <a:rPr lang="en-US" sz="3600" dirty="0" smtClean="0"/>
              <a:t> – </a:t>
            </a:r>
            <a:r>
              <a:rPr lang="en-US" sz="3600" dirty="0" smtClean="0">
                <a:solidFill>
                  <a:srgbClr val="376092"/>
                </a:solidFill>
              </a:rPr>
              <a:t>Programmer and MVP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Rich</a:t>
            </a:r>
            <a:r>
              <a:rPr lang="en-US" sz="3600" dirty="0" smtClean="0"/>
              <a:t> </a:t>
            </a:r>
            <a:r>
              <a:rPr lang="en-US" sz="3600" dirty="0"/>
              <a:t>– </a:t>
            </a:r>
            <a:r>
              <a:rPr lang="en-US" sz="3600" dirty="0">
                <a:solidFill>
                  <a:srgbClr val="376092"/>
                </a:solidFill>
              </a:rPr>
              <a:t>Musician &amp; Content 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92" y="5200540"/>
            <a:ext cx="1733550" cy="704850"/>
          </a:xfrm>
          <a:prstGeom prst="rect">
            <a:avLst/>
          </a:prstGeom>
          <a:ln w="635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00871" y="9083815"/>
            <a:ext cx="4853311" cy="611174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600">
                <a:solidFill>
                  <a:srgbClr val="5B2310"/>
                </a:solidFill>
                <a:effectLst/>
              </a:defRPr>
            </a:lvl1pPr>
          </a:lstStyle>
          <a:p>
            <a:pPr algn="l"/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  <a:hlinkClick r:id="rId4"/>
              </a:rPr>
              <a:t>www.FustinoBrothers.com</a:t>
            </a:r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|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@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FustinoBrothers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FBI:  850.366.3232 | Fax: 1.856.267.1568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8" name="Picture 7" descr="GoodBurgerLogo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57"/>
          <a:stretch/>
        </p:blipFill>
        <p:spPr>
          <a:xfrm>
            <a:off x="1377992" y="3412502"/>
            <a:ext cx="1733550" cy="665014"/>
          </a:xfrm>
          <a:prstGeom prst="rect">
            <a:avLst/>
          </a:prstGeom>
          <a:ln w="635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34787" y="267375"/>
            <a:ext cx="9782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cs typeface="Arial"/>
              </a:rPr>
              <a:t>Who are the Fustino Brothers?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83733" y="1638300"/>
            <a:ext cx="9645227" cy="879477"/>
          </a:xfrm>
        </p:spPr>
        <p:txBody>
          <a:bodyPr>
            <a:normAutofit/>
          </a:bodyPr>
          <a:lstStyle/>
          <a:p>
            <a:r>
              <a:rPr lang="en-US" i="1" dirty="0"/>
              <a:t>We Build Apps for Rock Stars</a:t>
            </a:r>
            <a:r>
              <a:rPr lang="en-US" i="1" dirty="0" smtClean="0"/>
              <a:t>!</a:t>
            </a:r>
            <a:endParaRPr lang="en-US" dirty="0"/>
          </a:p>
        </p:txBody>
      </p:sp>
      <p:pic>
        <p:nvPicPr>
          <p:cNvPr id="13" name="Picture 12" descr="WeekOfRockRNF25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92" y="6958954"/>
            <a:ext cx="1733550" cy="1424940"/>
          </a:xfrm>
          <a:prstGeom prst="rect">
            <a:avLst/>
          </a:prstGeom>
          <a:ln w="635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690" y="5293451"/>
            <a:ext cx="1733550" cy="519027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257923" y="8994603"/>
            <a:ext cx="108373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9" descr="An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49" y="5092070"/>
            <a:ext cx="4892690" cy="3291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niRich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914" y="4248040"/>
            <a:ext cx="1892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3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BI-AppsIcon160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72" y="7046556"/>
            <a:ext cx="1462444" cy="14624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7900" y="478254"/>
            <a:ext cx="91032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www.fustinobrothers.com/products.html</a:t>
            </a: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57923" y="8994603"/>
            <a:ext cx="108373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200871" y="9158316"/>
            <a:ext cx="5632857" cy="638333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600">
                <a:solidFill>
                  <a:srgbClr val="5B2310"/>
                </a:solidFill>
                <a:effectLst/>
              </a:defRPr>
            </a:lvl1pPr>
          </a:lstStyle>
          <a:p>
            <a:pPr algn="l" rtl="0"/>
            <a:r>
              <a:rPr lang="en-US" sz="2000" baseline="30000" dirty="0">
                <a:solidFill>
                  <a:schemeClr val="tx1"/>
                </a:solidFill>
                <a:latin typeface="Arial"/>
                <a:cs typeface="Arial"/>
              </a:rPr>
              <a:t>Jethro Tull and Ian Anderson music, likeness, promotional materials, owned and copyrighted by Ian Anderson Group of Companies, LTD.</a:t>
            </a:r>
          </a:p>
        </p:txBody>
      </p:sp>
      <p:pic>
        <p:nvPicPr>
          <p:cNvPr id="2" name="Picture 1" descr="AmazonStoreIcon2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216" y="3962400"/>
            <a:ext cx="2540000" cy="850900"/>
          </a:xfrm>
          <a:prstGeom prst="rect">
            <a:avLst/>
          </a:prstGeom>
        </p:spPr>
      </p:pic>
      <p:pic>
        <p:nvPicPr>
          <p:cNvPr id="4" name="Picture 3" descr="AppleAppStoreLogo2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216" y="1790700"/>
            <a:ext cx="2540000" cy="876300"/>
          </a:xfrm>
          <a:prstGeom prst="rect">
            <a:avLst/>
          </a:prstGeom>
        </p:spPr>
      </p:pic>
      <p:pic>
        <p:nvPicPr>
          <p:cNvPr id="5" name="Picture 4" descr="GoogleStoreIcon20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216" y="2882900"/>
            <a:ext cx="2540000" cy="863600"/>
          </a:xfrm>
          <a:prstGeom prst="rect">
            <a:avLst/>
          </a:prstGeom>
        </p:spPr>
      </p:pic>
      <p:pic>
        <p:nvPicPr>
          <p:cNvPr id="6" name="Picture 5" descr="WindowsPhoneIcon20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216" y="5029200"/>
            <a:ext cx="2540000" cy="812800"/>
          </a:xfrm>
          <a:prstGeom prst="rect">
            <a:avLst/>
          </a:prstGeom>
        </p:spPr>
      </p:pic>
      <p:pic>
        <p:nvPicPr>
          <p:cNvPr id="7" name="Picture 6" descr="WindowsStoreIcon20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216" y="6057900"/>
            <a:ext cx="2540000" cy="787400"/>
          </a:xfrm>
          <a:prstGeom prst="rect">
            <a:avLst/>
          </a:prstGeom>
        </p:spPr>
      </p:pic>
      <p:pic>
        <p:nvPicPr>
          <p:cNvPr id="11" name="Picture 10" descr="Menu4s.png"/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26" y="1552972"/>
            <a:ext cx="4889500" cy="7028656"/>
          </a:xfrm>
          <a:prstGeom prst="rect">
            <a:avLst/>
          </a:prstGeom>
          <a:ln w="285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7468554" y="7046556"/>
            <a:ext cx="1828138" cy="1462444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i="1" dirty="0" smtClean="0">
                <a:solidFill>
                  <a:srgbClr val="376092"/>
                </a:solidFill>
              </a:rPr>
              <a:t>In All Popular App Stores</a:t>
            </a:r>
            <a:endParaRPr lang="en-US" i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283" y="4429883"/>
            <a:ext cx="7616150" cy="2916456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100" cap="none" dirty="0" smtClean="0">
                <a:solidFill>
                  <a:srgbClr val="000000"/>
                </a:solidFill>
              </a:rPr>
              <a:t>Introduce Yourself / Your Business</a:t>
            </a:r>
          </a:p>
          <a:p>
            <a:pPr marL="457200" indent="-457200">
              <a:buFont typeface="Arial"/>
              <a:buChar char="•"/>
            </a:pPr>
            <a:r>
              <a:rPr lang="en-US" sz="3100" cap="none" dirty="0" smtClean="0">
                <a:solidFill>
                  <a:srgbClr val="000000"/>
                </a:solidFill>
              </a:rPr>
              <a:t>What’s New or What’s Exciting?</a:t>
            </a:r>
          </a:p>
          <a:p>
            <a:pPr marL="457200" indent="-457200">
              <a:buFont typeface="Arial"/>
              <a:buChar char="•"/>
            </a:pPr>
            <a:r>
              <a:rPr lang="en-US" sz="3100" cap="none" dirty="0" smtClean="0">
                <a:solidFill>
                  <a:srgbClr val="000000"/>
                </a:solidFill>
              </a:rPr>
              <a:t>Hot Projects – Published Masterpieces</a:t>
            </a:r>
          </a:p>
          <a:p>
            <a:pPr marL="457200" indent="-457200">
              <a:buFont typeface="Arial"/>
              <a:buChar char="•"/>
            </a:pPr>
            <a:r>
              <a:rPr lang="en-US" sz="3100" cap="none" dirty="0" smtClean="0">
                <a:solidFill>
                  <a:srgbClr val="000000"/>
                </a:solidFill>
              </a:rPr>
              <a:t>Staff/Location Highlights</a:t>
            </a:r>
            <a:endParaRPr lang="en-US" sz="3100" cap="none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-90853"/>
            <a:ext cx="13004800" cy="128492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9" tIns="65020" rIns="130039" bIns="6502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00829" y="1590423"/>
            <a:ext cx="8186310" cy="2414561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15744" y="1824862"/>
            <a:ext cx="7756478" cy="1885636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 smtClean="0">
                <a:solidFill>
                  <a:srgbClr val="376092"/>
                </a:solidFill>
                <a:latin typeface="Arial"/>
                <a:cs typeface="Arial"/>
              </a:rPr>
              <a:t>Now All About </a:t>
            </a:r>
            <a:r>
              <a:rPr lang="en-US" sz="6000" b="1" dirty="0" smtClean="0">
                <a:solidFill>
                  <a:srgbClr val="376092"/>
                </a:solidFill>
                <a:latin typeface="Arial"/>
                <a:cs typeface="Arial"/>
              </a:rPr>
              <a:t>YOU</a:t>
            </a:r>
            <a:r>
              <a:rPr lang="en-US" sz="6000" i="1" dirty="0" smtClean="0">
                <a:solidFill>
                  <a:srgbClr val="376092"/>
                </a:solidFill>
                <a:latin typeface="Arial"/>
                <a:cs typeface="Arial"/>
              </a:rPr>
              <a:t>!</a:t>
            </a:r>
          </a:p>
          <a:p>
            <a:pPr algn="ctr">
              <a:lnSpc>
                <a:spcPct val="120000"/>
              </a:lnSpc>
            </a:pPr>
            <a:r>
              <a:rPr lang="en-US" sz="3600" i="1" dirty="0" smtClean="0">
                <a:solidFill>
                  <a:srgbClr val="0000FF"/>
                </a:solidFill>
                <a:latin typeface="Arial"/>
                <a:cs typeface="Arial"/>
              </a:rPr>
              <a:t>(Your 15 Seconds of Fame)</a:t>
            </a:r>
            <a:endParaRPr lang="en-US" sz="36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15" name="Picture 14" descr="InBusinessLinksNetwork12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302" y="198994"/>
            <a:ext cx="5201920" cy="866987"/>
          </a:xfrm>
          <a:prstGeom prst="rect">
            <a:avLst/>
          </a:prstGeom>
        </p:spPr>
      </p:pic>
      <p:pic>
        <p:nvPicPr>
          <p:cNvPr id="16" name="Picture 15" descr="FustinoBrothersInc2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93" y="128097"/>
            <a:ext cx="2930890" cy="937884"/>
          </a:xfrm>
          <a:prstGeom prst="rect">
            <a:avLst/>
          </a:prstGeom>
        </p:spPr>
      </p:pic>
      <p:sp>
        <p:nvSpPr>
          <p:cNvPr id="25" name="Shape 96"/>
          <p:cNvSpPr txBox="1">
            <a:spLocks/>
          </p:cNvSpPr>
          <p:nvPr/>
        </p:nvSpPr>
        <p:spPr>
          <a:xfrm>
            <a:off x="6375349" y="9245600"/>
            <a:ext cx="560544" cy="4423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130046" tIns="65023" rIns="130046" bIns="65023" rtlCol="0" anchor="ctr">
            <a:normAutofit fontScale="70000" lnSpcReduction="20000"/>
          </a:bodyPr>
          <a:lstStyle>
            <a:lvl1pPr algn="r" defTabSz="584170">
              <a:defRPr sz="3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  <a:sym typeface="Helvetica Light"/>
              </a:defRPr>
            </a:lvl1pPr>
            <a:lvl2pPr indent="228589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176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765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354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1142941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1371530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1600119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1828706" algn="ctr" defTabSz="58417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>
                <a:solidFill>
                  <a:srgbClr val="D9D9D9"/>
                </a:solidFill>
                <a:latin typeface="Arial"/>
                <a:cs typeface="Arial"/>
              </a:rPr>
              <a:pPr>
                <a:defRPr>
                  <a:solidFill>
                    <a:srgbClr val="000000"/>
                  </a:solidFill>
                </a:defRPr>
              </a:pPr>
              <a:t>4</a:t>
            </a:fld>
            <a:endParaRPr lang="en-US" dirty="0">
              <a:solidFill>
                <a:srgbClr val="D9D9D9"/>
              </a:solidFill>
              <a:latin typeface="Arial"/>
              <a:cs typeface="Arial"/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200871" y="9083815"/>
            <a:ext cx="4853311" cy="611174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600">
                <a:solidFill>
                  <a:srgbClr val="5B2310"/>
                </a:solidFill>
                <a:effectLst/>
              </a:defRPr>
            </a:lvl1pPr>
          </a:lstStyle>
          <a:p>
            <a:pPr algn="l"/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  <a:hlinkClick r:id="rId5"/>
              </a:rPr>
              <a:t>www.FustinoBrothers.com</a:t>
            </a:r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|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@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FustinoBrothers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FBI:  850.366.3232 | Fax: 1.856.267.1568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257923" y="8994603"/>
            <a:ext cx="108373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 descr="Soapbox-Mike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r="19986"/>
          <a:stretch/>
        </p:blipFill>
        <p:spPr>
          <a:xfrm>
            <a:off x="1140148" y="4429883"/>
            <a:ext cx="3051222" cy="3657600"/>
          </a:xfrm>
          <a:prstGeom prst="rect">
            <a:avLst/>
          </a:prstGeom>
          <a:ln w="12700" cap="sq" cmpd="sng">
            <a:solidFill>
              <a:srgbClr val="4F81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474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llarSignCircle.png"/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 trans="51000"/>
                    </a14:imgEffect>
                    <a14:imgEffect>
                      <a14:sharpenSoften amount="-57000"/>
                    </a14:imgEffect>
                    <a14:imgEffect>
                      <a14:colorTemperature colorTemp="3457"/>
                    </a14:imgEffect>
                    <a14:imgEffect>
                      <a14:saturation sat="91000"/>
                    </a14:imgEffect>
                    <a14:imgEffect>
                      <a14:brightnessContrast bright="-43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61" y="1247599"/>
            <a:ext cx="6698841" cy="669884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47556" y="3587896"/>
            <a:ext cx="8234123" cy="45813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i="1" dirty="0" smtClean="0">
                <a:solidFill>
                  <a:srgbClr val="376092"/>
                </a:solidFill>
              </a:rPr>
              <a:t>Monetization Strategies for Apps Development and Social Media Marketing </a:t>
            </a:r>
            <a:endParaRPr lang="en-US" sz="5400" i="1" dirty="0">
              <a:solidFill>
                <a:srgbClr val="37609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555" y="1753318"/>
            <a:ext cx="2661002" cy="10225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Topic…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257923" y="8994603"/>
            <a:ext cx="108373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200871" y="9083815"/>
            <a:ext cx="4853311" cy="611174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600">
                <a:solidFill>
                  <a:srgbClr val="5B2310"/>
                </a:solidFill>
                <a:effectLst/>
              </a:defRPr>
            </a:lvl1pPr>
          </a:lstStyle>
          <a:p>
            <a:pPr algn="l"/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  <a:hlinkClick r:id="rId5"/>
              </a:rPr>
              <a:t>www.FustinoBrothers.com</a:t>
            </a:r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|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@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FustinoBrothers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FBI:  850.366.3232 | Fax: 1.856.267.1568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 descr="FBI-BannerPPno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040"/>
            <a:ext cx="13004800" cy="15005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90853"/>
            <a:ext cx="13004800" cy="14883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9" tIns="65020" rIns="130039" bIns="65020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InBusinessLinksNetwork1200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302" y="198994"/>
            <a:ext cx="5201920" cy="866987"/>
          </a:xfrm>
          <a:prstGeom prst="rect">
            <a:avLst/>
          </a:prstGeom>
        </p:spPr>
      </p:pic>
      <p:pic>
        <p:nvPicPr>
          <p:cNvPr id="11" name="Picture 10" descr="FustinoBrothersInc20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93" y="128097"/>
            <a:ext cx="2930890" cy="9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555" y="1753318"/>
            <a:ext cx="3291464" cy="10225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Millions…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257923" y="8994603"/>
            <a:ext cx="108373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200871" y="9083815"/>
            <a:ext cx="4853311" cy="611174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600">
                <a:solidFill>
                  <a:srgbClr val="5B2310"/>
                </a:solidFill>
                <a:effectLst/>
              </a:defRPr>
            </a:lvl1pPr>
          </a:lstStyle>
          <a:p>
            <a:pPr algn="l"/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  <a:hlinkClick r:id="rId3"/>
              </a:rPr>
              <a:t>www.FustinoBrothers.com</a:t>
            </a:r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|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@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FustinoBrothers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FBI:  850.366.3232 | Fax: 1.856.267.1568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 descr="FBI-BannerPPno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040"/>
            <a:ext cx="13004800" cy="15005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90853"/>
            <a:ext cx="13004800" cy="14883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9" tIns="65020" rIns="130039" bIns="6502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871" y="236247"/>
            <a:ext cx="128039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Monetization Strategies for Apps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Dev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&amp; Social Media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Mkg</a:t>
            </a:r>
            <a:endParaRPr lang="en-US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2" name="Picture 1" descr="iPadDrodWinApps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486" y="3111736"/>
            <a:ext cx="7641314" cy="5577837"/>
          </a:xfrm>
          <a:prstGeom prst="rect">
            <a:avLst/>
          </a:prstGeom>
        </p:spPr>
      </p:pic>
      <p:pic>
        <p:nvPicPr>
          <p:cNvPr id="4" name="Picture 3" descr="DollarSignCircle.png"/>
          <p:cNvPicPr>
            <a:picLocks noChangeAspect="1"/>
          </p:cNvPicPr>
          <p:nvPr/>
        </p:nvPicPr>
        <p:blipFill>
          <a:blip r:embed="rId6">
            <a:alphaModFix amt="1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 trans="51000"/>
                    </a14:imgEffect>
                    <a14:imgEffect>
                      <a14:sharpenSoften amount="-57000"/>
                    </a14:imgEffect>
                    <a14:imgEffect>
                      <a14:colorTemperature colorTemp="3457"/>
                    </a14:imgEffect>
                    <a14:imgEffect>
                      <a14:saturation sat="91000"/>
                    </a14:imgEffect>
                    <a14:imgEffect>
                      <a14:brightnessContrast bright="-43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58" y="1088811"/>
            <a:ext cx="6698841" cy="669884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719" y="2598762"/>
            <a:ext cx="11202568" cy="4815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There are millions of apps in all the app stores, with </a:t>
            </a:r>
            <a:r>
              <a:rPr lang="en-US" sz="4800" dirty="0" smtClean="0"/>
              <a:t>most being </a:t>
            </a:r>
            <a:br>
              <a:rPr lang="en-US" sz="4800" dirty="0" smtClean="0"/>
            </a:br>
            <a:r>
              <a:rPr lang="en-US" sz="4800" dirty="0" smtClean="0"/>
              <a:t>free</a:t>
            </a:r>
            <a:r>
              <a:rPr lang="en-US" sz="4800" dirty="0"/>
              <a:t>. </a:t>
            </a:r>
            <a:r>
              <a:rPr lang="en-US" sz="4800" dirty="0" smtClean="0"/>
              <a:t>What does </a:t>
            </a:r>
            <a:br>
              <a:rPr lang="en-US" sz="4800" dirty="0" smtClean="0"/>
            </a:br>
            <a:r>
              <a:rPr lang="en-US" sz="4800" dirty="0" smtClean="0"/>
              <a:t>this </a:t>
            </a:r>
            <a:r>
              <a:rPr lang="en-US" sz="4800" dirty="0"/>
              <a:t>do </a:t>
            </a:r>
            <a:r>
              <a:rPr lang="en-US" sz="4800" dirty="0" smtClean="0"/>
              <a:t>for your </a:t>
            </a:r>
            <a:br>
              <a:rPr lang="en-US" sz="4800" dirty="0" smtClean="0"/>
            </a:br>
            <a:r>
              <a:rPr lang="en-US" sz="4800" dirty="0" smtClean="0"/>
              <a:t>app monetization </a:t>
            </a:r>
            <a:br>
              <a:rPr lang="en-US" sz="4800" dirty="0" smtClean="0"/>
            </a:br>
            <a:r>
              <a:rPr lang="en-US" sz="4800" dirty="0" smtClean="0"/>
              <a:t>strategy</a:t>
            </a:r>
            <a:r>
              <a:rPr lang="en-US" sz="4800" dirty="0"/>
              <a:t>? </a:t>
            </a:r>
            <a:endParaRPr lang="en-US" sz="4800" i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8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llarSignCircle.png"/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 trans="51000"/>
                    </a14:imgEffect>
                    <a14:imgEffect>
                      <a14:sharpenSoften amount="-57000"/>
                    </a14:imgEffect>
                    <a14:imgEffect>
                      <a14:colorTemperature colorTemp="3457"/>
                    </a14:imgEffect>
                    <a14:imgEffect>
                      <a14:saturation sat="91000"/>
                    </a14:imgEffect>
                    <a14:imgEffect>
                      <a14:brightnessContrast bright="-43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61" y="1247599"/>
            <a:ext cx="6698841" cy="669884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3072" y="2952870"/>
            <a:ext cx="10508607" cy="5216385"/>
          </a:xfrm>
        </p:spPr>
        <p:txBody>
          <a:bodyPr>
            <a:noAutofit/>
          </a:bodyPr>
          <a:lstStyle/>
          <a:p>
            <a:r>
              <a:rPr lang="en-US" sz="4800" dirty="0"/>
              <a:t>Free </a:t>
            </a:r>
            <a:r>
              <a:rPr lang="en-US" sz="4800" dirty="0" smtClean="0"/>
              <a:t>Apps </a:t>
            </a:r>
            <a:r>
              <a:rPr lang="en-US" sz="4800" dirty="0"/>
              <a:t>are </a:t>
            </a:r>
            <a:r>
              <a:rPr lang="en-US" sz="4800" dirty="0" smtClean="0"/>
              <a:t>Installed More Frequently </a:t>
            </a:r>
            <a:r>
              <a:rPr lang="en-US" sz="4800" dirty="0"/>
              <a:t>than </a:t>
            </a:r>
            <a:r>
              <a:rPr lang="en-US" sz="4800" dirty="0" smtClean="0"/>
              <a:t>Paid Apps </a:t>
            </a:r>
          </a:p>
          <a:p>
            <a:r>
              <a:rPr lang="en-US" sz="4800" dirty="0" smtClean="0"/>
              <a:t>Monetization</a:t>
            </a:r>
            <a:r>
              <a:rPr lang="en-US" sz="4800" dirty="0"/>
              <a:t> </a:t>
            </a:r>
            <a:r>
              <a:rPr lang="en-US" sz="4800" dirty="0" smtClean="0"/>
              <a:t>Models </a:t>
            </a:r>
            <a:r>
              <a:rPr lang="en-US" sz="4800" dirty="0"/>
              <a:t>for </a:t>
            </a:r>
            <a:r>
              <a:rPr lang="en-US" sz="4800" dirty="0" smtClean="0"/>
              <a:t>Free Apps Can </a:t>
            </a:r>
            <a:r>
              <a:rPr lang="en-US" sz="4800" dirty="0"/>
              <a:t>be </a:t>
            </a:r>
            <a:r>
              <a:rPr lang="en-US" sz="4800" dirty="0" smtClean="0"/>
              <a:t>Superior </a:t>
            </a:r>
            <a:r>
              <a:rPr lang="en-US" sz="4800" dirty="0"/>
              <a:t>to </a:t>
            </a:r>
            <a:r>
              <a:rPr lang="en-US" sz="4800" dirty="0" smtClean="0"/>
              <a:t>Paid Apps</a:t>
            </a:r>
          </a:p>
          <a:p>
            <a:r>
              <a:rPr lang="en-US" sz="4800" dirty="0" smtClean="0"/>
              <a:t>An Easier App Experience Makes it Easier to Make a Desired Purchase </a:t>
            </a:r>
            <a:endParaRPr lang="en-US" sz="4800" i="1" dirty="0">
              <a:solidFill>
                <a:srgbClr val="37609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555" y="1753318"/>
            <a:ext cx="7323468" cy="10225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Just the Facts Jack…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257923" y="8994603"/>
            <a:ext cx="108373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200871" y="9083815"/>
            <a:ext cx="4853311" cy="611174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600">
                <a:solidFill>
                  <a:srgbClr val="5B2310"/>
                </a:solidFill>
                <a:effectLst/>
              </a:defRPr>
            </a:lvl1pPr>
          </a:lstStyle>
          <a:p>
            <a:pPr algn="l"/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  <a:hlinkClick r:id="rId5"/>
              </a:rPr>
              <a:t>www.FustinoBrothers.com</a:t>
            </a:r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|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@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FustinoBrothers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FBI:  850.366.3232 | Fax: 1.856.267.1568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 descr="FBI-BannerPPno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040"/>
            <a:ext cx="13004800" cy="15005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90853"/>
            <a:ext cx="13004800" cy="14883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9" tIns="65020" rIns="130039" bIns="6502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871" y="236247"/>
            <a:ext cx="128039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Monetization Strategies and User Experience</a:t>
            </a:r>
            <a:endParaRPr lang="en-US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834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llarSignCircle.png"/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 trans="51000"/>
                    </a14:imgEffect>
                    <a14:imgEffect>
                      <a14:sharpenSoften amount="-57000"/>
                    </a14:imgEffect>
                    <a14:imgEffect>
                      <a14:colorTemperature colorTemp="3457"/>
                    </a14:imgEffect>
                    <a14:imgEffect>
                      <a14:saturation sat="91000"/>
                    </a14:imgEffect>
                    <a14:imgEffect>
                      <a14:brightnessContrast bright="-43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61" y="1247599"/>
            <a:ext cx="6698841" cy="669884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3072" y="3081464"/>
            <a:ext cx="11715035" cy="5216385"/>
          </a:xfrm>
        </p:spPr>
        <p:txBody>
          <a:bodyPr>
            <a:noAutofit/>
          </a:bodyPr>
          <a:lstStyle/>
          <a:p>
            <a:r>
              <a:rPr lang="en-US" sz="3600" dirty="0" smtClean="0"/>
              <a:t>Advertising </a:t>
            </a:r>
          </a:p>
          <a:p>
            <a:r>
              <a:rPr lang="en-US" sz="3600" dirty="0"/>
              <a:t>Sponsorships/Endorsements</a:t>
            </a:r>
          </a:p>
          <a:p>
            <a:r>
              <a:rPr lang="en-US" sz="3600" dirty="0" smtClean="0"/>
              <a:t>In-App Purchases </a:t>
            </a:r>
          </a:p>
          <a:p>
            <a:r>
              <a:rPr lang="en-US" sz="3600" dirty="0" smtClean="0"/>
              <a:t>Donations </a:t>
            </a:r>
          </a:p>
          <a:p>
            <a:r>
              <a:rPr lang="en-US" sz="3600" dirty="0" smtClean="0"/>
              <a:t>Freemium (trail and upsell strategies)</a:t>
            </a:r>
          </a:p>
          <a:p>
            <a:r>
              <a:rPr lang="en-US" sz="3600" dirty="0" smtClean="0"/>
              <a:t>Affiliate </a:t>
            </a:r>
            <a:r>
              <a:rPr lang="en-US" sz="3600" dirty="0" smtClean="0"/>
              <a:t>codes</a:t>
            </a:r>
          </a:p>
          <a:p>
            <a:r>
              <a:rPr lang="en-US" sz="3600" dirty="0" smtClean="0"/>
              <a:t>Subscriptions</a:t>
            </a:r>
          </a:p>
          <a:p>
            <a:r>
              <a:rPr lang="en-US" sz="3600" smtClean="0"/>
              <a:t>Perk </a:t>
            </a:r>
            <a:r>
              <a:rPr lang="en-US" sz="3600" dirty="0" smtClean="0"/>
              <a:t>systems </a:t>
            </a:r>
            <a:r>
              <a:rPr lang="en-US" sz="3600" u="sng" dirty="0" smtClean="0">
                <a:hlinkClick r:id="rId5"/>
              </a:rPr>
              <a:t>http</a:t>
            </a:r>
            <a:r>
              <a:rPr lang="en-US" sz="3600" u="sng" dirty="0">
                <a:hlinkClick r:id="rId5"/>
              </a:rPr>
              <a:t>://appsaholic.com/</a:t>
            </a:r>
            <a:r>
              <a:rPr lang="en-US" sz="3600" dirty="0" smtClean="0"/>
              <a:t> </a:t>
            </a:r>
            <a:endParaRPr lang="en-US" sz="3600" dirty="0"/>
          </a:p>
          <a:p>
            <a:endParaRPr lang="en-US" sz="4800" i="1" dirty="0">
              <a:solidFill>
                <a:srgbClr val="37609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555" y="1753318"/>
            <a:ext cx="7323468" cy="10225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That Work…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257923" y="8994603"/>
            <a:ext cx="108373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200871" y="9083815"/>
            <a:ext cx="4853311" cy="611174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600">
                <a:solidFill>
                  <a:srgbClr val="5B2310"/>
                </a:solidFill>
                <a:effectLst/>
              </a:defRPr>
            </a:lvl1pPr>
          </a:lstStyle>
          <a:p>
            <a:pPr algn="l"/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  <a:hlinkClick r:id="rId6"/>
              </a:rPr>
              <a:t>www.FustinoBrothers.com</a:t>
            </a:r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|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@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FustinoBrothers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FBI:  850.366.3232 | Fax: 1.856.267.1568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 descr="FBI-BannerPPno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040"/>
            <a:ext cx="13004800" cy="15005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90853"/>
            <a:ext cx="13004800" cy="14883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9" tIns="65020" rIns="130039" bIns="6502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871" y="236247"/>
            <a:ext cx="128039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Monetization Strategy Scenarios </a:t>
            </a:r>
            <a:endParaRPr lang="en-US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10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llarSignCircle.png"/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 trans="51000"/>
                    </a14:imgEffect>
                    <a14:imgEffect>
                      <a14:sharpenSoften amount="-57000"/>
                    </a14:imgEffect>
                    <a14:imgEffect>
                      <a14:colorTemperature colorTemp="3457"/>
                    </a14:imgEffect>
                    <a14:imgEffect>
                      <a14:saturation sat="91000"/>
                    </a14:imgEffect>
                    <a14:imgEffect>
                      <a14:brightnessContrast bright="-43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61" y="1247599"/>
            <a:ext cx="6698841" cy="669884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555" y="1753318"/>
            <a:ext cx="7323468" cy="10225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Pub Center…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257923" y="8994603"/>
            <a:ext cx="108373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200871" y="9083815"/>
            <a:ext cx="4853311" cy="611174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600">
                <a:solidFill>
                  <a:srgbClr val="5B2310"/>
                </a:solidFill>
                <a:effectLst/>
              </a:defRPr>
            </a:lvl1pPr>
          </a:lstStyle>
          <a:p>
            <a:pPr algn="l"/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  <a:hlinkClick r:id="rId5"/>
              </a:rPr>
              <a:t>www.FustinoBrothers.com</a:t>
            </a:r>
            <a:r>
              <a:rPr lang="en-US" dirty="0" smtClean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|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@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FustinoBrothers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FBI:  850.366.3232 | Fax: 1.856.267.1568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 descr="FBI-BannerPPno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040"/>
            <a:ext cx="13004800" cy="15005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90853"/>
            <a:ext cx="13004800" cy="14883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9" tIns="65020" rIns="130039" bIns="6502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871" y="236247"/>
            <a:ext cx="128039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Monetization Strategy - Advertising</a:t>
            </a:r>
            <a:endParaRPr lang="en-US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6555" y="7282667"/>
            <a:ext cx="10992783" cy="106792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Microsoft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8524" y="3105610"/>
            <a:ext cx="9286114" cy="4177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689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14952</TotalTime>
  <Words>925</Words>
  <Application>Microsoft Office PowerPoint</Application>
  <PresentationFormat>Custom</PresentationFormat>
  <Paragraphs>250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Avenir Roman</vt:lpstr>
      <vt:lpstr>Calibri</vt:lpstr>
      <vt:lpstr>Helvetica Light</vt:lpstr>
      <vt:lpstr>Times New Roman</vt:lpstr>
      <vt:lpstr>NewsPrint</vt:lpstr>
      <vt:lpstr>PowerPoint Presentation</vt:lpstr>
      <vt:lpstr>We Build Apps for Rock Stars!</vt:lpstr>
      <vt:lpstr>PowerPoint Presentation</vt:lpstr>
      <vt:lpstr>PowerPoint Presentation</vt:lpstr>
      <vt:lpstr>Topic…</vt:lpstr>
      <vt:lpstr>Millions…</vt:lpstr>
      <vt:lpstr>Just the Facts Jack…</vt:lpstr>
      <vt:lpstr>That Work…</vt:lpstr>
      <vt:lpstr>Pub Center…</vt:lpstr>
      <vt:lpstr>Endorsed…</vt:lpstr>
      <vt:lpstr>Buy Now…</vt:lpstr>
      <vt:lpstr>Donate…</vt:lpstr>
      <vt:lpstr>Examples…</vt:lpstr>
      <vt:lpstr>Examples…</vt:lpstr>
      <vt:lpstr>PowerPoint Presentation</vt:lpstr>
      <vt:lpstr>Join In – By Computer</vt:lpstr>
      <vt:lpstr>Join In – By Phone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</dc:title>
  <dc:creator>russ fustino</dc:creator>
  <cp:lastModifiedBy>russ fustino</cp:lastModifiedBy>
  <cp:revision>531</cp:revision>
  <cp:lastPrinted>2015-08-25T14:03:08Z</cp:lastPrinted>
  <dcterms:modified xsi:type="dcterms:W3CDTF">2015-10-13T20:15:14Z</dcterms:modified>
</cp:coreProperties>
</file>